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301" r:id="rId5"/>
    <p:sldId id="454" r:id="rId6"/>
    <p:sldId id="735" r:id="rId7"/>
    <p:sldId id="587" r:id="rId8"/>
    <p:sldId id="827" r:id="rId9"/>
    <p:sldId id="835" r:id="rId10"/>
    <p:sldId id="314" r:id="rId11"/>
    <p:sldId id="829" r:id="rId12"/>
    <p:sldId id="830" r:id="rId13"/>
    <p:sldId id="826" r:id="rId14"/>
    <p:sldId id="381" r:id="rId15"/>
    <p:sldId id="832" r:id="rId16"/>
    <p:sldId id="831" r:id="rId17"/>
    <p:sldId id="834" r:id="rId18"/>
    <p:sldId id="837" r:id="rId19"/>
    <p:sldId id="833" r:id="rId20"/>
    <p:sldId id="503" r:id="rId21"/>
    <p:sldId id="544" r:id="rId22"/>
    <p:sldId id="823" r:id="rId23"/>
  </p:sldIdLst>
  <p:sldSz cx="18288000" cy="10287000"/>
  <p:notesSz cx="18288000" cy="10287000"/>
  <p:embeddedFontLst>
    <p:embeddedFont>
      <p:font typeface="Algerian" panose="04020705040A02060702" pitchFamily="82" charset="0"/>
      <p:regular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IBM Plex Serif SemiBold" panose="02060703050406000203" pitchFamily="18" charset="0"/>
      <p:regular r:id="rId31"/>
      <p:bold r:id="rId32"/>
      <p:boldItalic r:id="rId33"/>
    </p:embeddedFont>
    <p:embeddedFont>
      <p:font typeface="Noto Serif SemiBold" panose="020B0604020202020204" charset="0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4AFB6-3695-43A5-BAFC-5C8BF6EA7A4B}" v="1121" dt="2025-05-12T09:02:35.686"/>
    <p1510:client id="{63BA3D8B-5FDB-5B5D-3B37-B823CF738691}" v="674" dt="2025-05-11T15:06:27.171"/>
    <p1510:client id="{B8722ACD-80E4-4B7E-89E9-7458FF9D0154}" v="523" dt="2025-05-11T15:52:41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6" autoAdjust="0"/>
    <p:restoredTop sz="94660"/>
  </p:normalViewPr>
  <p:slideViewPr>
    <p:cSldViewPr snapToGrid="0">
      <p:cViewPr varScale="1">
        <p:scale>
          <a:sx n="52" d="100"/>
          <a:sy n="52" d="100"/>
        </p:scale>
        <p:origin x="76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751A9E-4F25-8BCF-0300-29246221D9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BC5FF-FE35-4B01-ABAF-30BD3363D2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A16DB-A029-4753-842F-4BB98265416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FE2D-DC09-6161-2504-8E3EA26370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A66E1-748C-3DC4-C598-68239A74C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A3314-7721-40A4-86E2-631B7A357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26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95663-3C45-4EA1-A7DA-968EBE3B376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EDC6B-99F9-49BB-93CD-445D6DA10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2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EDC6B-99F9-49BB-93CD-445D6DA10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6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EDC6B-99F9-49BB-93CD-445D6DA100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8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53.png"/><Relationship Id="rId5" Type="http://schemas.openxmlformats.org/officeDocument/2006/relationships/image" Target="../media/image28.png"/><Relationship Id="rId10" Type="http://schemas.openxmlformats.org/officeDocument/2006/relationships/image" Target="../media/image52.png"/><Relationship Id="rId4" Type="http://schemas.openxmlformats.org/officeDocument/2006/relationships/image" Target="../media/image17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28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microsoft.com/office/2007/relationships/hdphoto" Target="../media/hdphoto5.wdp"/><Relationship Id="rId19" Type="http://schemas.openxmlformats.org/officeDocument/2006/relationships/image" Target="../media/image66.png"/><Relationship Id="rId4" Type="http://schemas.openxmlformats.org/officeDocument/2006/relationships/image" Target="../media/image27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bin"/><Relationship Id="rId13" Type="http://schemas.openxmlformats.org/officeDocument/2006/relationships/image" Target="../media/image83.png"/><Relationship Id="rId3" Type="http://schemas.openxmlformats.org/officeDocument/2006/relationships/image" Target="../media/image27.png"/><Relationship Id="rId7" Type="http://schemas.openxmlformats.org/officeDocument/2006/relationships/image" Target="../media/image55.png"/><Relationship Id="rId12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81.bin"/><Relationship Id="rId5" Type="http://schemas.openxmlformats.org/officeDocument/2006/relationships/image" Target="../media/image28.png"/><Relationship Id="rId15" Type="http://schemas.openxmlformats.org/officeDocument/2006/relationships/image" Target="../media/image84.png"/><Relationship Id="rId10" Type="http://schemas.openxmlformats.org/officeDocument/2006/relationships/image" Target="../media/image56.png"/><Relationship Id="rId4" Type="http://schemas.openxmlformats.org/officeDocument/2006/relationships/image" Target="../media/image17.png"/><Relationship Id="rId9" Type="http://schemas.openxmlformats.org/officeDocument/2006/relationships/image" Target="../media/image80.bin"/><Relationship Id="rId1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6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86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27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93.png"/><Relationship Id="rId5" Type="http://schemas.openxmlformats.org/officeDocument/2006/relationships/image" Target="../media/image28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1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9.png"/><Relationship Id="rId5" Type="http://schemas.openxmlformats.org/officeDocument/2006/relationships/image" Target="../media/image1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microsoft.com/office/2007/relationships/hdphoto" Target="../media/hdphoto4.wdp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2.png"/><Relationship Id="rId5" Type="http://schemas.openxmlformats.org/officeDocument/2006/relationships/image" Target="../media/image9.png"/><Relationship Id="rId10" Type="http://schemas.openxmlformats.org/officeDocument/2006/relationships/image" Target="../media/image41.sv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22565"/>
            <a:ext cx="18288000" cy="10287000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9692730" y="340156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73418" y="1772260"/>
            <a:ext cx="10521055" cy="184665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6000"/>
              <a:t>THIQA: AI-Powered Receipt and Warranty Management System</a:t>
            </a:r>
          </a:p>
        </p:txBody>
      </p:sp>
      <p:sp>
        <p:nvSpPr>
          <p:cNvPr id="309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39090" y="3643481"/>
            <a:ext cx="73628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100" spc="-21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By Hussain, Ali and Haitham</a:t>
            </a: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73418" y="9103302"/>
            <a:ext cx="8719964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>
                <a:solidFill>
                  <a:schemeClr val="tx1">
                    <a:lumMod val="65000"/>
                    <a:lumOff val="35000"/>
                  </a:schemeClr>
                </a:solidFill>
                <a:latin typeface="IBM Plex Serif SemiBold" panose="00000700000000000000" pitchFamily="2" charset="0"/>
              </a:rPr>
              <a:t>Supervised by Dr. Ahmed Fahad &amp; Dr. Amal Shaheen</a:t>
            </a:r>
          </a:p>
        </p:txBody>
      </p:sp>
      <p:pic>
        <p:nvPicPr>
          <p:cNvPr id="5" name="Picture 4" descr="A drawing of hands holding money&#10;&#10;AI-generated content may be incorrect.">
            <a:extLst>
              <a:ext uri="{FF2B5EF4-FFF2-40B4-BE49-F238E27FC236}">
                <a16:creationId xmlns:a16="http://schemas.microsoft.com/office/drawing/2014/main" id="{8B7E369E-1833-5409-67D9-562C4481F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6" y="4408978"/>
            <a:ext cx="3926869" cy="3926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1982A7-2C36-D5CC-8FE0-3E252F28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1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D859E7-C95D-A5CC-A3B2-0E40CD185CB3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 L 0 -4.93827E-7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0.07408 L 2.63889E-6 -2.0987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61111E-6 0.0463 L 3.61111E-6 -1.97531E-6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0.0463 L -2.08333E-6 -1.23457E-7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61111E-6 0.0463 L -3.61111E-6 -2.83951E-6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09" grpId="0"/>
      <p:bldP spid="3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6533-DF9D-F3DA-2AA3-F8D8B2AEB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E6F3F021-92C9-872D-872D-142DF9B63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79828C93-F488-81F5-BB49-9421F6828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11464"/>
            <a:ext cx="18288000" cy="10287000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4A1C52C3-4E17-7D5D-4811-36658CAD3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4797460" y="6144281"/>
            <a:ext cx="3490540" cy="4135788"/>
          </a:xfrm>
          <a:prstGeom prst="rect">
            <a:avLst/>
          </a:prstGeom>
        </p:spPr>
      </p:pic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02F902C2-4627-455B-0289-C6A7529C1FFA}"/>
              </a:ext>
            </a:extLst>
          </p:cNvPr>
          <p:cNvSpPr txBox="1"/>
          <p:nvPr/>
        </p:nvSpPr>
        <p:spPr>
          <a:xfrm>
            <a:off x="6553518" y="5871738"/>
            <a:ext cx="4444682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>
                <a:solidFill>
                  <a:schemeClr val="tx1">
                    <a:lumMod val="65000"/>
                    <a:lumOff val="35000"/>
                  </a:schemeClr>
                </a:solidFill>
                <a:latin typeface="IBM Plex Serif SemiBold" panose="00000700000000000000" pitchFamily="2" charset="0"/>
              </a:rPr>
              <a:t>THE ULTIMATE SOLTUION</a:t>
            </a:r>
          </a:p>
        </p:txBody>
      </p:sp>
      <p:sp>
        <p:nvSpPr>
          <p:cNvPr id="2" name="Awesome Presentation Title-0">
            <a:extLst>
              <a:ext uri="{FF2B5EF4-FFF2-40B4-BE49-F238E27FC236}">
                <a16:creationId xmlns:a16="http://schemas.microsoft.com/office/drawing/2014/main" id="{46477A22-DD4C-CD1B-1B43-2F8CA2350F9A}"/>
              </a:ext>
            </a:extLst>
          </p:cNvPr>
          <p:cNvSpPr txBox="1"/>
          <p:nvPr/>
        </p:nvSpPr>
        <p:spPr>
          <a:xfrm>
            <a:off x="6220273" y="3827671"/>
            <a:ext cx="5654228" cy="21236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13800">
                <a:latin typeface="Algerian" panose="04020705040A02060702" pitchFamily="82" charset="0"/>
              </a:rPr>
              <a:t>THIQA</a:t>
            </a:r>
          </a:p>
        </p:txBody>
      </p:sp>
      <p:pic>
        <p:nvPicPr>
          <p:cNvPr id="10" name="Picture 9" descr="A blue and black logo&#10;&#10;AI-generated content may be incorrect.">
            <a:extLst>
              <a:ext uri="{FF2B5EF4-FFF2-40B4-BE49-F238E27FC236}">
                <a16:creationId xmlns:a16="http://schemas.microsoft.com/office/drawing/2014/main" id="{DE3D6451-A636-6E92-82D2-678B40BCC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4" r="60044" b="29395"/>
          <a:stretch/>
        </p:blipFill>
        <p:spPr>
          <a:xfrm>
            <a:off x="4568853" y="4612494"/>
            <a:ext cx="1316551" cy="14682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5A7C70-1B0A-2613-9F94-7BF067F0EA29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021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 L 0 -2.46914E-7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7408 L -3.88889E-6 -2.46914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11111E-6 0.0463 L -1.11111E-6 3.7037E-7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11" grpId="0"/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 flipH="1">
            <a:off x="-34035" y="-58582"/>
            <a:ext cx="10297684" cy="10345582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15957686" y="1297633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7561CB67-202A-4D08-AFDA-635053AE068E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3856061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3930481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39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50319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Mobile Application</a:t>
            </a:r>
          </a:p>
        </p:txBody>
      </p:sp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971725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Develop a centralized mobile platform to organize and secure receipts and warranty documents.</a:t>
            </a:r>
            <a:endParaRPr lang="en-US" sz="1800" spc="-18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409700" y="5565144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5639367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263649" y="7127521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Authenticated P2P Agreements </a:t>
            </a:r>
          </a:p>
        </p:txBody>
      </p:sp>
      <p:sp>
        <p:nvSpPr>
          <p:cNvPr id="40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263649" y="7595960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Securely store warranties as authenticated p2p agreements as a verifiable proof ensuring trust between users.</a:t>
            </a: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409700" y="7332916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7407336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980044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Digital transformation</a:t>
            </a:r>
          </a:p>
        </p:txBody>
      </p:sp>
      <p:sp>
        <p:nvSpPr>
          <p:cNvPr id="41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7448579"/>
            <a:ext cx="6791325" cy="101079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Achieve digital transformation by storing receipts and warranties digitally,  enabling advanced operations like transferring warranties and easy accesses</a:t>
            </a:r>
            <a:r>
              <a:rPr lang="en-US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.</a:t>
            </a:r>
            <a:endParaRPr lang="en-US" sz="1800" spc="-18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9372600" y="3856061"/>
            <a:ext cx="457200" cy="476250"/>
          </a:xfrm>
          <a:prstGeom prst="rect">
            <a:avLst/>
          </a:prstGeom>
        </p:spPr>
      </p:pic>
      <p:sp>
        <p:nvSpPr>
          <p:cNvPr id="42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3930481"/>
            <a:ext cx="285750" cy="28443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42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24076" y="5301811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Real time digital receipts &amp; warranties</a:t>
            </a:r>
          </a:p>
        </p:txBody>
      </p:sp>
      <p:sp>
        <p:nvSpPr>
          <p:cNvPr id="429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24076" y="577034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Enable real-time, automated receipt generation and integration at the point of sale (POS).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9372600" y="5565144"/>
            <a:ext cx="457200" cy="476250"/>
          </a:xfrm>
          <a:prstGeom prst="rect">
            <a:avLst/>
          </a:prstGeom>
        </p:spPr>
      </p:pic>
      <p:sp>
        <p:nvSpPr>
          <p:cNvPr id="433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5639367"/>
            <a:ext cx="285750" cy="28443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43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263649" y="5301811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Intelligent expense analysis</a:t>
            </a:r>
          </a:p>
        </p:txBody>
      </p:sp>
      <p:sp>
        <p:nvSpPr>
          <p:cNvPr id="43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220786" y="5723761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Extract and analyze meaning full data from user receipts using AI categorizations.</a:t>
            </a:r>
            <a:endParaRPr lang="en-US" sz="1800" spc="-18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9372600" y="7332916"/>
            <a:ext cx="457200" cy="476250"/>
          </a:xfrm>
          <a:prstGeom prst="rect">
            <a:avLst/>
          </a:prstGeom>
        </p:spPr>
      </p:pic>
      <p:sp>
        <p:nvSpPr>
          <p:cNvPr id="44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7407336"/>
            <a:ext cx="285750" cy="28443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06</a:t>
            </a:r>
          </a:p>
        </p:txBody>
      </p:sp>
      <p:sp>
        <p:nvSpPr>
          <p:cNvPr id="44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239375" y="3575503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AI-POWERED OCR</a:t>
            </a:r>
          </a:p>
        </p:txBody>
      </p:sp>
      <p:sp>
        <p:nvSpPr>
          <p:cNvPr id="445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239375" y="4044038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High-accuracy AI-OCR with Arabic and handwriting support</a:t>
            </a:r>
            <a:b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</a:b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to transform paper receipts into the application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Introduction Of Thiqa</a:t>
            </a:r>
          </a:p>
        </p:txBody>
      </p:sp>
      <p:sp>
        <p:nvSpPr>
          <p:cNvPr id="449" name="Click here to edit label-47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Our Objective</a:t>
            </a:r>
          </a:p>
        </p:txBody>
      </p:sp>
      <p:sp>
        <p:nvSpPr>
          <p:cNvPr id="451" name="Click here to edit sub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The ultimate solution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79151-15E2-D6D8-A044-0B74CACC9CCE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7407 L 2.5E-6 2.09877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7408 L -1.11111E-6 -1.11111E-6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.0463 L -3.33333E-6 -3.82716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0.04629 L -2.22222E-6 3.45679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0.0463 L 2.91667E-6 -3.08642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0.0463 L 2.91667E-6 -4.19753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3.33333E-6 0.04629 L -3.33333E-6 2.46914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2.22222E-6 0.04629 L -2.22222E-6 4.07407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5E-6 0.04629 L 5E-6 2.0987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5E-6 0.0463 L 5E-6 9.87654E-7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3.33333E-6 0.04629 L -3.33333E-6 3.20988E-6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2.22222E-6 0.0463 L -2.22222E-6 4.93827E-7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2.91667E-6 0.04629 L 2.91667E-6 3.95062E-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2.91667E-6 0.04629 L 2.91667E-6 1.85185E-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3 L 0 -3.82716E-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11111E-6 0.0463 L 1.11111E-6 -3.33333E-6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2.91667E-6 0.0463 L -2.91667E-6 1.23457E-6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2.91667E-6 0.0463 L -2.91667E-6 1.23457E-7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 L 0 2.46914E-6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11111E-6 0.04629 L 1.11111E-6 2.96296E-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5E-6 0.0463 L 5E-6 1.23457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25E-6 0.0463 L -1.25E-6 -4.5679E-6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 L 0 3.20988E-6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11111E-6 0.04629 L 1.11111E-6 3.7037E-6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-2.91667E-6 0.04629 L -2.91667E-6 2.46914E-6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-2.91667E-6 0.04629 L -2.91667E-6 1.35802E-6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0.0463 L -2.08333E-6 -3.45679E-6 " pathEditMode="relative" rAng="0" ptsTypes="AA">
                                      <p:cBhvr>
                                        <p:cTn id="149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6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0.0463 L -2.08333E-6 -2.46914E-7 " pathEditMode="relative" rAng="0" ptsTypes="AA">
                                      <p:cBhvr>
                                        <p:cTn id="154" dur="6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0.0463 L -2.08333E-6 -3.58025E-6 " pathEditMode="relative" rAng="0" ptsTypes="AA">
                                      <p:cBhvr>
                                        <p:cTn id="159" dur="6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1" grpId="0"/>
      <p:bldP spid="393" grpId="0"/>
      <p:bldP spid="395" grpId="0"/>
      <p:bldP spid="397" grpId="0"/>
      <p:bldP spid="399" grpId="0"/>
      <p:bldP spid="401" grpId="0"/>
      <p:bldP spid="403" grpId="0"/>
      <p:bldP spid="405" grpId="0"/>
      <p:bldP spid="407" grpId="0"/>
      <p:bldP spid="409" grpId="0"/>
      <p:bldP spid="411" grpId="0"/>
      <p:bldP spid="413" grpId="0"/>
      <p:bldP spid="423" grpId="0"/>
      <p:bldP spid="425" grpId="0"/>
      <p:bldP spid="427" grpId="0"/>
      <p:bldP spid="429" grpId="0"/>
      <p:bldP spid="431" grpId="0"/>
      <p:bldP spid="433" grpId="0"/>
      <p:bldP spid="435" grpId="0"/>
      <p:bldP spid="437" grpId="0"/>
      <p:bldP spid="439" grpId="0"/>
      <p:bldP spid="441" grpId="0"/>
      <p:bldP spid="443" grpId="0"/>
      <p:bldP spid="445" grpId="0"/>
      <p:bldP spid="447" grpId="0"/>
      <p:bldP spid="449" grpId="0"/>
      <p:bldP spid="4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E6641-B841-99C5-6A8F-B14095B42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Rect">
            <a:extLst>
              <a:ext uri="{FF2B5EF4-FFF2-40B4-BE49-F238E27FC236}">
                <a16:creationId xmlns:a16="http://schemas.microsoft.com/office/drawing/2014/main" id="{6A2DAF87-8363-23E2-CB59-DFE10B1099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78" name="Rect">
            <a:extLst>
              <a:ext uri="{FF2B5EF4-FFF2-40B4-BE49-F238E27FC236}">
                <a16:creationId xmlns:a16="http://schemas.microsoft.com/office/drawing/2014/main" id="{82E69E6B-629C-D93E-C0B5-DF5B146F0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782" name="layoutShapeInnerChild7">
            <a:extLst>
              <a:ext uri="{FF2B5EF4-FFF2-40B4-BE49-F238E27FC236}">
                <a16:creationId xmlns:a16="http://schemas.microsoft.com/office/drawing/2014/main" id="{7523F483-4646-258F-A567-81BE61D00B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DD7CF55-E0E7-4D33-B9AB-F600C352409A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784" name="layoutShapeInnerChild9">
            <a:extLst>
              <a:ext uri="{FF2B5EF4-FFF2-40B4-BE49-F238E27FC236}">
                <a16:creationId xmlns:a16="http://schemas.microsoft.com/office/drawing/2014/main" id="{0CEBE461-65BF-4711-11CC-917F8EA04E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4B5DEC8-37AC-4A67-AC82-5FF9E1DE54F7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4979" y="963835"/>
            <a:ext cx="1947119" cy="5143500"/>
          </a:xfrm>
          <a:prstGeom prst="rect">
            <a:avLst/>
          </a:prstGeom>
        </p:spPr>
      </p:pic>
      <p:pic>
        <p:nvPicPr>
          <p:cNvPr id="786" name="Rect">
            <a:extLst>
              <a:ext uri="{FF2B5EF4-FFF2-40B4-BE49-F238E27FC236}">
                <a16:creationId xmlns:a16="http://schemas.microsoft.com/office/drawing/2014/main" id="{EFEFFC64-F1EB-8743-D3DE-13704D2E67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381000" y="2857500"/>
            <a:ext cx="3098800" cy="1892300"/>
          </a:xfrm>
          <a:prstGeom prst="rect">
            <a:avLst/>
          </a:prstGeom>
        </p:spPr>
      </p:pic>
      <p:pic>
        <p:nvPicPr>
          <p:cNvPr id="804" name="Rect">
            <a:extLst>
              <a:ext uri="{FF2B5EF4-FFF2-40B4-BE49-F238E27FC236}">
                <a16:creationId xmlns:a16="http://schemas.microsoft.com/office/drawing/2014/main" id="{29F9592A-334E-FB80-6693-406B6301F9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406400" y="7340600"/>
            <a:ext cx="3136900" cy="1943100"/>
          </a:xfrm>
          <a:prstGeom prst="rect">
            <a:avLst/>
          </a:prstGeom>
        </p:spPr>
      </p:pic>
      <p:sp>
        <p:nvSpPr>
          <p:cNvPr id="816" name="Click here to edit title-450">
            <a:extLst>
              <a:ext uri="{FF2B5EF4-FFF2-40B4-BE49-F238E27FC236}">
                <a16:creationId xmlns:a16="http://schemas.microsoft.com/office/drawing/2014/main" id="{E463B44E-257A-42C2-A4E7-C44771F4095C}"/>
              </a:ext>
            </a:extLst>
          </p:cNvPr>
          <p:cNvSpPr txBox="1"/>
          <p:nvPr/>
        </p:nvSpPr>
        <p:spPr>
          <a:xfrm>
            <a:off x="1409700" y="993172"/>
            <a:ext cx="15516225" cy="6490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Thiqa Features</a:t>
            </a:r>
            <a:endParaRPr lang="en-US" dirty="0"/>
          </a:p>
        </p:txBody>
      </p:sp>
      <p:sp>
        <p:nvSpPr>
          <p:cNvPr id="818" name="Click here to edit label-437">
            <a:extLst>
              <a:ext uri="{FF2B5EF4-FFF2-40B4-BE49-F238E27FC236}">
                <a16:creationId xmlns:a16="http://schemas.microsoft.com/office/drawing/2014/main" id="{5536EBE3-E6FD-2436-22F5-9D33DFDFE323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>
                <a:solidFill>
                  <a:srgbClr val="6E7177">
                    <a:alpha val="100000"/>
                  </a:srgbClr>
                </a:solidFill>
                <a:latin typeface="IBM Plex Sans"/>
              </a:rPr>
              <a:t>Our implemented functionalities</a:t>
            </a:r>
            <a:endParaRPr lang="en-US" sz="1800" b="1" spc="180" err="1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20" name="Click here to edit subtitle-402">
            <a:extLst>
              <a:ext uri="{FF2B5EF4-FFF2-40B4-BE49-F238E27FC236}">
                <a16:creationId xmlns:a16="http://schemas.microsoft.com/office/drawing/2014/main" id="{496155D9-22B3-4FC1-051E-C7536C709B46}"/>
              </a:ext>
            </a:extLst>
          </p:cNvPr>
          <p:cNvSpPr txBox="1"/>
          <p:nvPr/>
        </p:nvSpPr>
        <p:spPr>
          <a:xfrm>
            <a:off x="1409700" y="1727200"/>
            <a:ext cx="15516225" cy="6896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r>
              <a:rPr lang="en-US" sz="2100" spc="-21">
                <a:solidFill>
                  <a:srgbClr val="6E7177">
                    <a:alpha val="100000"/>
                  </a:srgbClr>
                </a:solidFill>
                <a:latin typeface="IBM Plex Sans"/>
              </a:rPr>
              <a:t>Brining hands on experiences</a:t>
            </a:r>
            <a:endParaRPr lang="en-US" sz="2100" spc="-21">
              <a:solidFill>
                <a:srgbClr val="000000"/>
              </a:solidFill>
              <a:latin typeface="IBM Plex Sans"/>
            </a:endParaRPr>
          </a:p>
          <a:p>
            <a:pPr algn="ctr">
              <a:lnSpc>
                <a:spcPts val="3108"/>
              </a:lnSpc>
            </a:pPr>
            <a:endParaRPr lang="en-US" sz="2100" spc="-21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4F9938D1-0EA9-A204-ADC4-99D9EDB8E4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3924300" y="2857500"/>
            <a:ext cx="3098800" cy="1892300"/>
          </a:xfrm>
          <a:prstGeom prst="rect">
            <a:avLst/>
          </a:prstGeom>
        </p:spPr>
      </p:pic>
      <p:pic>
        <p:nvPicPr>
          <p:cNvPr id="9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F9A18614-0315-AE64-3830-EEC4CC2AB1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543800" y="2857500"/>
            <a:ext cx="3098800" cy="1892300"/>
          </a:xfrm>
          <a:prstGeom prst="rect">
            <a:avLst/>
          </a:prstGeom>
        </p:spPr>
      </p:pic>
      <p:pic>
        <p:nvPicPr>
          <p:cNvPr id="14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79F10E3D-11FE-3B88-12A3-9C6AC2F8DB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407495" y="5166031"/>
            <a:ext cx="3098800" cy="1892300"/>
          </a:xfrm>
          <a:prstGeom prst="rect">
            <a:avLst/>
          </a:prstGeom>
        </p:spPr>
      </p:pic>
      <p:pic>
        <p:nvPicPr>
          <p:cNvPr id="16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A6EAD6AD-3098-A525-6E74-8DC4482A23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3924300" y="5143500"/>
            <a:ext cx="3098800" cy="1892300"/>
          </a:xfrm>
          <a:prstGeom prst="rect">
            <a:avLst/>
          </a:prstGeom>
        </p:spPr>
      </p:pic>
      <p:pic>
        <p:nvPicPr>
          <p:cNvPr id="20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C50BF5C2-5D93-5B12-55CA-37643E15FB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505700" y="5143500"/>
            <a:ext cx="3098800" cy="1892300"/>
          </a:xfrm>
          <a:prstGeom prst="rect">
            <a:avLst/>
          </a:prstGeom>
        </p:spPr>
      </p:pic>
      <p:pic>
        <p:nvPicPr>
          <p:cNvPr id="22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705938BE-F235-6DD5-7BBE-46E40D50CE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1214100" y="2857500"/>
            <a:ext cx="3098800" cy="1892300"/>
          </a:xfrm>
          <a:prstGeom prst="rect">
            <a:avLst/>
          </a:prstGeom>
        </p:spPr>
      </p:pic>
      <p:pic>
        <p:nvPicPr>
          <p:cNvPr id="24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637F8456-9055-0A6B-65E8-683288D853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1214100" y="5143500"/>
            <a:ext cx="3098800" cy="1892300"/>
          </a:xfrm>
          <a:prstGeom prst="rect">
            <a:avLst/>
          </a:prstGeom>
        </p:spPr>
      </p:pic>
      <p:pic>
        <p:nvPicPr>
          <p:cNvPr id="28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425BBBBC-6376-C437-7F9D-F5E994361D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924300" y="7340600"/>
            <a:ext cx="3136900" cy="1943100"/>
          </a:xfrm>
          <a:prstGeom prst="rect">
            <a:avLst/>
          </a:prstGeom>
        </p:spPr>
      </p:pic>
      <p:pic>
        <p:nvPicPr>
          <p:cNvPr id="30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F9358C36-BF38-C0E7-0FC2-6DB9D01332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1107992" y="7386812"/>
            <a:ext cx="3136900" cy="1943100"/>
          </a:xfrm>
          <a:prstGeom prst="rect">
            <a:avLst/>
          </a:prstGeom>
        </p:spPr>
      </p:pic>
      <p:sp>
        <p:nvSpPr>
          <p:cNvPr id="35" name="Primary Heading-0">
            <a:extLst>
              <a:ext uri="{FF2B5EF4-FFF2-40B4-BE49-F238E27FC236}">
                <a16:creationId xmlns:a16="http://schemas.microsoft.com/office/drawing/2014/main" id="{AA19DB08-A2A4-4698-F2C1-AF4054333D6F}"/>
              </a:ext>
            </a:extLst>
          </p:cNvPr>
          <p:cNvSpPr txBox="1"/>
          <p:nvPr/>
        </p:nvSpPr>
        <p:spPr>
          <a:xfrm>
            <a:off x="928417" y="8419900"/>
            <a:ext cx="1989992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Fraud detection</a:t>
            </a:r>
          </a:p>
        </p:txBody>
      </p:sp>
      <p:sp>
        <p:nvSpPr>
          <p:cNvPr id="37" name="Primary Heading-0">
            <a:extLst>
              <a:ext uri="{FF2B5EF4-FFF2-40B4-BE49-F238E27FC236}">
                <a16:creationId xmlns:a16="http://schemas.microsoft.com/office/drawing/2014/main" id="{AC5C2979-1542-FBF7-F59D-A01144303AEC}"/>
              </a:ext>
            </a:extLst>
          </p:cNvPr>
          <p:cNvSpPr txBox="1"/>
          <p:nvPr/>
        </p:nvSpPr>
        <p:spPr>
          <a:xfrm>
            <a:off x="471216" y="4112901"/>
            <a:ext cx="2951721" cy="34855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Scan Document</a:t>
            </a:r>
            <a:endParaRPr lang="en-US"/>
          </a:p>
        </p:txBody>
      </p:sp>
      <p:sp>
        <p:nvSpPr>
          <p:cNvPr id="41" name="Primary Heading-0">
            <a:extLst>
              <a:ext uri="{FF2B5EF4-FFF2-40B4-BE49-F238E27FC236}">
                <a16:creationId xmlns:a16="http://schemas.microsoft.com/office/drawing/2014/main" id="{9A9B1FB1-F623-14E1-2438-F42823ABF85C}"/>
              </a:ext>
            </a:extLst>
          </p:cNvPr>
          <p:cNvSpPr txBox="1"/>
          <p:nvPr/>
        </p:nvSpPr>
        <p:spPr>
          <a:xfrm>
            <a:off x="4051300" y="3998536"/>
            <a:ext cx="2930031" cy="34855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Search for Documents</a:t>
            </a:r>
            <a:endParaRPr lang="en-US"/>
          </a:p>
        </p:txBody>
      </p:sp>
      <p:sp>
        <p:nvSpPr>
          <p:cNvPr id="43" name="Primary Heading-0">
            <a:extLst>
              <a:ext uri="{FF2B5EF4-FFF2-40B4-BE49-F238E27FC236}">
                <a16:creationId xmlns:a16="http://schemas.microsoft.com/office/drawing/2014/main" id="{AE5D58A0-F1A8-21E1-2E2A-02DE6FB2FCDF}"/>
              </a:ext>
            </a:extLst>
          </p:cNvPr>
          <p:cNvSpPr txBox="1"/>
          <p:nvPr/>
        </p:nvSpPr>
        <p:spPr>
          <a:xfrm>
            <a:off x="4230416" y="6183985"/>
            <a:ext cx="2564083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Claim/Renew Warranty</a:t>
            </a:r>
            <a:endParaRPr lang="en-US" sz="2100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45" name="Primary Heading-0">
            <a:extLst>
              <a:ext uri="{FF2B5EF4-FFF2-40B4-BE49-F238E27FC236}">
                <a16:creationId xmlns:a16="http://schemas.microsoft.com/office/drawing/2014/main" id="{A0CA1D0B-F043-DB8E-22D7-43546D4F2289}"/>
              </a:ext>
            </a:extLst>
          </p:cNvPr>
          <p:cNvSpPr txBox="1"/>
          <p:nvPr/>
        </p:nvSpPr>
        <p:spPr>
          <a:xfrm>
            <a:off x="11786917" y="3775081"/>
            <a:ext cx="1989992" cy="72045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Transfer Warranty</a:t>
            </a:r>
            <a:endParaRPr lang="en-US"/>
          </a:p>
        </p:txBody>
      </p:sp>
      <p:sp>
        <p:nvSpPr>
          <p:cNvPr id="47" name="Primary Heading-0">
            <a:extLst>
              <a:ext uri="{FF2B5EF4-FFF2-40B4-BE49-F238E27FC236}">
                <a16:creationId xmlns:a16="http://schemas.microsoft.com/office/drawing/2014/main" id="{B5816A19-5362-C5B8-64A7-CDDDB65AA6D4}"/>
              </a:ext>
            </a:extLst>
          </p:cNvPr>
          <p:cNvSpPr txBox="1"/>
          <p:nvPr/>
        </p:nvSpPr>
        <p:spPr>
          <a:xfrm>
            <a:off x="11059651" y="8447677"/>
            <a:ext cx="3135583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Real Time</a:t>
            </a:r>
            <a:b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</a:b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Document Storing</a:t>
            </a:r>
          </a:p>
        </p:txBody>
      </p:sp>
      <p:sp>
        <p:nvSpPr>
          <p:cNvPr id="49" name="Primary Heading-0">
            <a:extLst>
              <a:ext uri="{FF2B5EF4-FFF2-40B4-BE49-F238E27FC236}">
                <a16:creationId xmlns:a16="http://schemas.microsoft.com/office/drawing/2014/main" id="{D8A92BA8-E82B-F300-C7DF-F7C94957E1F7}"/>
              </a:ext>
            </a:extLst>
          </p:cNvPr>
          <p:cNvSpPr txBox="1"/>
          <p:nvPr/>
        </p:nvSpPr>
        <p:spPr>
          <a:xfrm>
            <a:off x="11786917" y="6010281"/>
            <a:ext cx="1989992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Issue P2P agreement</a:t>
            </a:r>
            <a:endParaRPr lang="en-US" sz="2100" spc="-42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1" name="Primary Heading-0">
            <a:extLst>
              <a:ext uri="{FF2B5EF4-FFF2-40B4-BE49-F238E27FC236}">
                <a16:creationId xmlns:a16="http://schemas.microsoft.com/office/drawing/2014/main" id="{2051D719-342E-E2E3-3CAE-28D83C50F4BD}"/>
              </a:ext>
            </a:extLst>
          </p:cNvPr>
          <p:cNvSpPr txBox="1"/>
          <p:nvPr/>
        </p:nvSpPr>
        <p:spPr>
          <a:xfrm>
            <a:off x="7825933" y="6086481"/>
            <a:ext cx="2520494" cy="72045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View Spendings insights</a:t>
            </a:r>
            <a:endParaRPr lang="en-US"/>
          </a:p>
        </p:txBody>
      </p:sp>
      <p:sp>
        <p:nvSpPr>
          <p:cNvPr id="53" name="Primary Heading-0">
            <a:extLst>
              <a:ext uri="{FF2B5EF4-FFF2-40B4-BE49-F238E27FC236}">
                <a16:creationId xmlns:a16="http://schemas.microsoft.com/office/drawing/2014/main" id="{FDBC2D0E-48C4-FEC6-7071-007B6196ED83}"/>
              </a:ext>
            </a:extLst>
          </p:cNvPr>
          <p:cNvSpPr txBox="1"/>
          <p:nvPr/>
        </p:nvSpPr>
        <p:spPr>
          <a:xfrm>
            <a:off x="7532417" y="3889381"/>
            <a:ext cx="3130598" cy="72045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Set reminders in calendar</a:t>
            </a:r>
            <a:endParaRPr lang="en-US"/>
          </a:p>
        </p:txBody>
      </p:sp>
      <p:sp>
        <p:nvSpPr>
          <p:cNvPr id="55" name="Primary Heading-0">
            <a:extLst>
              <a:ext uri="{FF2B5EF4-FFF2-40B4-BE49-F238E27FC236}">
                <a16:creationId xmlns:a16="http://schemas.microsoft.com/office/drawing/2014/main" id="{4A40D0BF-A5E3-FA2B-F0A7-C1856E5E0D34}"/>
              </a:ext>
            </a:extLst>
          </p:cNvPr>
          <p:cNvSpPr txBox="1"/>
          <p:nvPr/>
        </p:nvSpPr>
        <p:spPr>
          <a:xfrm>
            <a:off x="4456623" y="8294433"/>
            <a:ext cx="1989992" cy="72045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Intelligent Categorization</a:t>
            </a:r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98E978A-B564-5F8D-1B35-6C2529701E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48" y="7403014"/>
            <a:ext cx="925252" cy="925252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85084F1-A78C-5B95-A3C7-29DA413487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6" y="7442286"/>
            <a:ext cx="885980" cy="885980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C56D12-A90D-491B-DEE0-02EFAA7937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8356" y="3072646"/>
            <a:ext cx="720456" cy="720456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F1B866-153B-A367-1EE0-455AB7F17F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22" y="3025380"/>
            <a:ext cx="761619" cy="761619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EDF8446-BE2D-7491-C108-4BE732D448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87" y="3009649"/>
            <a:ext cx="692345" cy="692345"/>
          </a:xfrm>
          <a:prstGeom prst="rect">
            <a:avLst/>
          </a:prstGeom>
        </p:spPr>
      </p:pic>
      <p:pic>
        <p:nvPicPr>
          <p:cNvPr id="18" name="Picture 1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D8BF009-C696-C97A-1A62-FB07FBA925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574" y="3059765"/>
            <a:ext cx="583236" cy="583236"/>
          </a:xfrm>
          <a:prstGeom prst="rect">
            <a:avLst/>
          </a:prstGeom>
        </p:spPr>
      </p:pic>
      <p:pic>
        <p:nvPicPr>
          <p:cNvPr id="25" name="Picture 2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2BDB2BB-4AA4-E877-0A67-D5BC7292BA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98" y="5288066"/>
            <a:ext cx="582515" cy="582515"/>
          </a:xfrm>
          <a:prstGeom prst="rect">
            <a:avLst/>
          </a:prstGeom>
        </p:spPr>
      </p:pic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C4648C6-FC35-7341-0BCD-3C40083619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91752" y="5246862"/>
            <a:ext cx="660058" cy="660058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E7D4A5C-28D8-8313-9AE7-9FCACCE47E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75282" y="7596434"/>
            <a:ext cx="700781" cy="700781"/>
          </a:xfrm>
          <a:prstGeom prst="rect">
            <a:avLst/>
          </a:prstGeom>
        </p:spPr>
      </p:pic>
      <p:pic>
        <p:nvPicPr>
          <p:cNvPr id="40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4D22B4D7-40BD-3913-043C-BA674AB561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815915" y="2847405"/>
            <a:ext cx="3098800" cy="1892300"/>
          </a:xfrm>
          <a:prstGeom prst="rect">
            <a:avLst/>
          </a:prstGeom>
        </p:spPr>
      </p:pic>
      <p:pic>
        <p:nvPicPr>
          <p:cNvPr id="42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AF88294F-315E-3CAE-0E5A-B74B11AD47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815915" y="5133405"/>
            <a:ext cx="3098800" cy="1892300"/>
          </a:xfrm>
          <a:prstGeom prst="rect">
            <a:avLst/>
          </a:prstGeom>
        </p:spPr>
      </p:pic>
      <p:sp>
        <p:nvSpPr>
          <p:cNvPr id="46" name="Primary Heading-0">
            <a:extLst>
              <a:ext uri="{FF2B5EF4-FFF2-40B4-BE49-F238E27FC236}">
                <a16:creationId xmlns:a16="http://schemas.microsoft.com/office/drawing/2014/main" id="{AFCF2592-8A39-2E7D-D50C-B7570EDD6517}"/>
              </a:ext>
            </a:extLst>
          </p:cNvPr>
          <p:cNvSpPr txBox="1"/>
          <p:nvPr/>
        </p:nvSpPr>
        <p:spPr>
          <a:xfrm>
            <a:off x="15388732" y="3764986"/>
            <a:ext cx="1989992" cy="72045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Dark/Light Theme</a:t>
            </a:r>
            <a:endParaRPr lang="en-US"/>
          </a:p>
        </p:txBody>
      </p:sp>
      <p:sp>
        <p:nvSpPr>
          <p:cNvPr id="48" name="Primary Heading-0">
            <a:extLst>
              <a:ext uri="{FF2B5EF4-FFF2-40B4-BE49-F238E27FC236}">
                <a16:creationId xmlns:a16="http://schemas.microsoft.com/office/drawing/2014/main" id="{58592E1C-8936-FDD8-6996-4BA329A9F8DF}"/>
              </a:ext>
            </a:extLst>
          </p:cNvPr>
          <p:cNvSpPr txBox="1"/>
          <p:nvPr/>
        </p:nvSpPr>
        <p:spPr>
          <a:xfrm>
            <a:off x="15388732" y="6292286"/>
            <a:ext cx="1989992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Filter &amp; sort</a:t>
            </a:r>
            <a:endParaRPr lang="en-US" sz="2100" spc="-42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57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21CE9CD7-3B17-FE1A-3211-0F45CAC5F9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531100" y="7333410"/>
            <a:ext cx="3136900" cy="1943100"/>
          </a:xfrm>
          <a:prstGeom prst="rect">
            <a:avLst/>
          </a:prstGeom>
        </p:spPr>
      </p:pic>
      <p:sp>
        <p:nvSpPr>
          <p:cNvPr id="58" name="Primary Heading-0">
            <a:extLst>
              <a:ext uri="{FF2B5EF4-FFF2-40B4-BE49-F238E27FC236}">
                <a16:creationId xmlns:a16="http://schemas.microsoft.com/office/drawing/2014/main" id="{B1A8BD18-48B4-4606-BAC9-BB669FC17A3A}"/>
              </a:ext>
            </a:extLst>
          </p:cNvPr>
          <p:cNvSpPr txBox="1"/>
          <p:nvPr/>
        </p:nvSpPr>
        <p:spPr>
          <a:xfrm>
            <a:off x="7512091" y="8517313"/>
            <a:ext cx="3150923" cy="34855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Top Users &amp; Rewards </a:t>
            </a:r>
            <a:endParaRPr lang="en-US" dirty="0"/>
          </a:p>
        </p:txBody>
      </p:sp>
      <p:pic>
        <p:nvPicPr>
          <p:cNvPr id="60" name="Picture 5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A91C725-A5C0-AA49-3318-A5E77D48B7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5765" y="7491108"/>
            <a:ext cx="844332" cy="844332"/>
          </a:xfrm>
          <a:prstGeom prst="rect">
            <a:avLst/>
          </a:prstGeom>
        </p:spPr>
      </p:pic>
      <p:pic>
        <p:nvPicPr>
          <p:cNvPr id="61" name="Picture 6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882A1CB-9DE5-F9CA-7FC4-474D8B912D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010" y="5285401"/>
            <a:ext cx="835435" cy="835435"/>
          </a:xfrm>
          <a:prstGeom prst="rect">
            <a:avLst/>
          </a:prstGeom>
        </p:spPr>
      </p:pic>
      <p:pic>
        <p:nvPicPr>
          <p:cNvPr id="62" name="Picture 6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621382E-F7B8-D165-6ED3-B11BB7D9A02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865" y="2971969"/>
            <a:ext cx="662559" cy="662559"/>
          </a:xfrm>
          <a:prstGeom prst="rect">
            <a:avLst/>
          </a:prstGeom>
        </p:spPr>
      </p:pic>
      <p:pic>
        <p:nvPicPr>
          <p:cNvPr id="768" name="Picture 76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9A11E79-4029-792D-51B6-0672496967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65" y="5165900"/>
            <a:ext cx="761620" cy="7616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8E07EF-18B9-D599-F2C9-C569EFA9C49A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</a:p>
        </p:txBody>
      </p:sp>
      <p:sp>
        <p:nvSpPr>
          <p:cNvPr id="11" name="Primary Heading-0">
            <a:extLst>
              <a:ext uri="{FF2B5EF4-FFF2-40B4-BE49-F238E27FC236}">
                <a16:creationId xmlns:a16="http://schemas.microsoft.com/office/drawing/2014/main" id="{4743D291-9EB7-0235-7C77-1D6456AD60A5}"/>
              </a:ext>
            </a:extLst>
          </p:cNvPr>
          <p:cNvSpPr txBox="1"/>
          <p:nvPr/>
        </p:nvSpPr>
        <p:spPr>
          <a:xfrm>
            <a:off x="692438" y="6173254"/>
            <a:ext cx="2564083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Real Time</a:t>
            </a:r>
            <a:b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</a:b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notifications</a:t>
            </a:r>
            <a:endParaRPr lang="en-US" sz="2100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17" name="Graphic 16" descr="Bell outline">
            <a:extLst>
              <a:ext uri="{FF2B5EF4-FFF2-40B4-BE49-F238E27FC236}">
                <a16:creationId xmlns:a16="http://schemas.microsoft.com/office/drawing/2014/main" id="{FA4AF8D7-6BED-679A-4E41-20E9738404A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62960" y="5334817"/>
            <a:ext cx="813579" cy="813579"/>
          </a:xfrm>
          <a:prstGeom prst="rect">
            <a:avLst/>
          </a:prstGeom>
        </p:spPr>
      </p:pic>
      <p:pic>
        <p:nvPicPr>
          <p:cNvPr id="23" name="Rect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A8427F07-FDF3-E11C-BB18-5F073580B8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4777815" y="7386812"/>
            <a:ext cx="3136900" cy="1943100"/>
          </a:xfrm>
          <a:prstGeom prst="rect">
            <a:avLst/>
          </a:prstGeom>
        </p:spPr>
      </p:pic>
      <p:sp>
        <p:nvSpPr>
          <p:cNvPr id="26" name="Primary Heading-0">
            <a:extLst>
              <a:ext uri="{FF2B5EF4-FFF2-40B4-BE49-F238E27FC236}">
                <a16:creationId xmlns:a16="http://schemas.microsoft.com/office/drawing/2014/main" id="{E7B60D0C-847E-B584-BD38-E88B54B9FB87}"/>
              </a:ext>
            </a:extLst>
          </p:cNvPr>
          <p:cNvSpPr txBox="1"/>
          <p:nvPr/>
        </p:nvSpPr>
        <p:spPr>
          <a:xfrm>
            <a:off x="14729474" y="8447677"/>
            <a:ext cx="3135583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 err="1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Procces</a:t>
            </a:r>
            <a:b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</a:b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/>
              </a:rPr>
              <a:t>Claim</a:t>
            </a:r>
          </a:p>
        </p:txBody>
      </p:sp>
      <p:pic>
        <p:nvPicPr>
          <p:cNvPr id="27" name="Picture 2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E06DC73-92E9-E377-C784-A7C02C61B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45105" y="7596434"/>
            <a:ext cx="700781" cy="7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7407 L 1.66667E-6 3.8271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0.07408 L 6.93889E-18 -2.83951E-6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0.0463 L -2.08333E-6 -3.45679E-6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0.04629 L 4.44444E-6 4.9382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2.36111E-6 0.0463 L -2.36111E-6 0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38889E-6 0.0463 L -1.38889E-6 -4.1975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1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3 L 6.94444E-7 -2.09877E-6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5.55556E-7 0.0463 L 5.55556E-7 -3.08642E-6 " pathEditMode="relative" rAng="0" ptsTypes="AA">
                                      <p:cBhvr>
                                        <p:cTn id="1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4629 L 5E-6 2.59259E-6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7 0.04629 L 6.94444E-7 3.45679E-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9444E-6 0.0463 L 3.19444E-6 0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.0463 L 4.16667E-6 -4.19753E-6 " pathEditMode="relative" rAng="0" ptsTypes="AA">
                                      <p:cBhvr>
                                        <p:cTn id="1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782" grpId="0"/>
      <p:bldP spid="784" grpId="0"/>
      <p:bldP spid="786" grpId="0"/>
      <p:bldP spid="804" grpId="0"/>
      <p:bldP spid="816" grpId="0"/>
      <p:bldP spid="818" grpId="0"/>
      <p:bldP spid="8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4141F0-0DE3-831B-61A3-2ECA4978C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9C6817E-5F2F-9ADD-B42E-184F89C90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A860C9-2E95-75E7-852D-269EDF0A9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5979B777-F16C-F8D3-2B86-2CE66722D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r="1162"/>
          <a:stretch/>
        </p:blipFill>
        <p:spPr>
          <a:xfrm>
            <a:off x="964755" y="922123"/>
            <a:ext cx="3937443" cy="837292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88DAE9-A922-84FA-AFA4-EB8D40094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00530AF-4787-AEC9-CF3B-B51D857487AF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460F7-6E1D-B2BF-5141-534079BAF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104" y="829079"/>
            <a:ext cx="3968503" cy="8502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C7AB93-A256-02D3-855D-0FD87FA2A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487" y="829079"/>
            <a:ext cx="3993270" cy="8502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45C8D6-9C74-D7DE-AB98-4FFE81922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761" y="5276235"/>
            <a:ext cx="3335003" cy="22454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EA79AF-0A08-B9A4-5A8F-14BBF8807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1265" y="844319"/>
            <a:ext cx="4092939" cy="85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0447-F026-F4F0-8808-265CCEBF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ct">
            <a:extLst>
              <a:ext uri="{FF2B5EF4-FFF2-40B4-BE49-F238E27FC236}">
                <a16:creationId xmlns:a16="http://schemas.microsoft.com/office/drawing/2014/main" id="{FCDD2D2C-6640-4363-62FA-DAC195053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 bright="70000" contrast="-7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11" name="Rect">
            <a:extLst>
              <a:ext uri="{FF2B5EF4-FFF2-40B4-BE49-F238E27FC236}">
                <a16:creationId xmlns:a16="http://schemas.microsoft.com/office/drawing/2014/main" id="{EF0BD401-54C5-2E72-714D-BAEA70D46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tretch/>
        </p:blipFill>
        <p:spPr>
          <a:xfrm>
            <a:off x="0" y="0"/>
            <a:ext cx="15516224" cy="12668250"/>
          </a:xfrm>
          <a:prstGeom prst="rect">
            <a:avLst/>
          </a:prstGeom>
        </p:spPr>
      </p:pic>
      <p:sp>
        <p:nvSpPr>
          <p:cNvPr id="4" name="Click here to edit title-450">
            <a:extLst>
              <a:ext uri="{FF2B5EF4-FFF2-40B4-BE49-F238E27FC236}">
                <a16:creationId xmlns:a16="http://schemas.microsoft.com/office/drawing/2014/main" id="{9644288E-D06A-75A7-64A3-B399F02BA8E8}"/>
              </a:ext>
            </a:extLst>
          </p:cNvPr>
          <p:cNvSpPr txBox="1"/>
          <p:nvPr/>
        </p:nvSpPr>
        <p:spPr>
          <a:xfrm>
            <a:off x="1219200" y="239411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Retailer demo dashboard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C5A86-36A7-3BA1-87C0-1798745DE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17267"/>
            <a:ext cx="15945175" cy="8969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2D9A65-F844-BE3A-63E1-779DBB227A52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3204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8333E-6 0.0463 L 4.58333E-6 -9.87654E-7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407 L 1.25E-6 -7.40741E-7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E6641-B841-99C5-6A8F-B14095B42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Rect">
            <a:extLst>
              <a:ext uri="{FF2B5EF4-FFF2-40B4-BE49-F238E27FC236}">
                <a16:creationId xmlns:a16="http://schemas.microsoft.com/office/drawing/2014/main" id="{6A2DAF87-8363-23E2-CB59-DFE10B10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78" name="Rect">
            <a:extLst>
              <a:ext uri="{FF2B5EF4-FFF2-40B4-BE49-F238E27FC236}">
                <a16:creationId xmlns:a16="http://schemas.microsoft.com/office/drawing/2014/main" id="{82E69E6B-629C-D93E-C0B5-DF5B146F0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780" name="Rect">
            <a:extLst>
              <a:ext uri="{FF2B5EF4-FFF2-40B4-BE49-F238E27FC236}">
                <a16:creationId xmlns:a16="http://schemas.microsoft.com/office/drawing/2014/main" id="{AA3E1234-93E3-C03F-CCC5-6A4732C5A1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82" name="layoutShapeInnerChild7">
            <a:extLst>
              <a:ext uri="{FF2B5EF4-FFF2-40B4-BE49-F238E27FC236}">
                <a16:creationId xmlns:a16="http://schemas.microsoft.com/office/drawing/2014/main" id="{7523F483-4646-258F-A567-81BE61D00B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DD7CF55-E0E7-4D33-B9AB-F600C352409A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784" name="layoutShapeInnerChild9">
            <a:extLst>
              <a:ext uri="{FF2B5EF4-FFF2-40B4-BE49-F238E27FC236}">
                <a16:creationId xmlns:a16="http://schemas.microsoft.com/office/drawing/2014/main" id="{0CEBE461-65BF-4711-11CC-917F8EA04E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4B5DEC8-37AC-4A67-AC82-5FF9E1DE54F7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4979" y="963835"/>
            <a:ext cx="1947119" cy="5143500"/>
          </a:xfrm>
          <a:prstGeom prst="rect">
            <a:avLst/>
          </a:prstGeom>
        </p:spPr>
      </p:pic>
      <p:pic>
        <p:nvPicPr>
          <p:cNvPr id="786" name="Rect">
            <a:extLst>
              <a:ext uri="{FF2B5EF4-FFF2-40B4-BE49-F238E27FC236}">
                <a16:creationId xmlns:a16="http://schemas.microsoft.com/office/drawing/2014/main" id="{EFEFFC64-F1EB-8743-D3DE-13704D2E67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857500"/>
            <a:ext cx="5029200" cy="3124200"/>
          </a:xfrm>
          <a:prstGeom prst="rect">
            <a:avLst/>
          </a:prstGeom>
        </p:spPr>
      </p:pic>
      <p:sp>
        <p:nvSpPr>
          <p:cNvPr id="788" name="Primary Heading-0">
            <a:extLst>
              <a:ext uri="{FF2B5EF4-FFF2-40B4-BE49-F238E27FC236}">
                <a16:creationId xmlns:a16="http://schemas.microsoft.com/office/drawing/2014/main" id="{09900721-F0F7-D607-0732-FBF8891C3C85}"/>
              </a:ext>
            </a:extLst>
          </p:cNvPr>
          <p:cNvSpPr txBox="1"/>
          <p:nvPr/>
        </p:nvSpPr>
        <p:spPr>
          <a:xfrm>
            <a:off x="1789795" y="4019372"/>
            <a:ext cx="4467225" cy="3584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b="1" dirty="0"/>
              <a:t>Notifications</a:t>
            </a:r>
            <a:endParaRPr lang="en-US" sz="2100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790" name="Description of a primary heading-0">
            <a:extLst>
              <a:ext uri="{FF2B5EF4-FFF2-40B4-BE49-F238E27FC236}">
                <a16:creationId xmlns:a16="http://schemas.microsoft.com/office/drawing/2014/main" id="{24FA8C91-9331-8C39-F39F-9C9255F2EEE4}"/>
              </a:ext>
            </a:extLst>
          </p:cNvPr>
          <p:cNvSpPr txBox="1"/>
          <p:nvPr/>
        </p:nvSpPr>
        <p:spPr>
          <a:xfrm>
            <a:off x="1637276" y="4724015"/>
            <a:ext cx="4467225" cy="8309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r>
              <a:rPr lang="en-US" dirty="0"/>
              <a:t>Firebase Cloud Messaging (FCM) enables reliable and efficient push notifications across Android, iOS, and web platforms.</a:t>
            </a:r>
          </a:p>
        </p:txBody>
      </p:sp>
      <p:pic>
        <p:nvPicPr>
          <p:cNvPr id="792" name="Rect">
            <a:extLst>
              <a:ext uri="{FF2B5EF4-FFF2-40B4-BE49-F238E27FC236}">
                <a16:creationId xmlns:a16="http://schemas.microsoft.com/office/drawing/2014/main" id="{82B124E4-02B1-467C-A4C2-C1643A724A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6629400" y="2857500"/>
            <a:ext cx="5029200" cy="3124200"/>
          </a:xfrm>
          <a:prstGeom prst="rect">
            <a:avLst/>
          </a:prstGeom>
        </p:spPr>
      </p:pic>
      <p:sp>
        <p:nvSpPr>
          <p:cNvPr id="794" name="Primary Heading-1">
            <a:extLst>
              <a:ext uri="{FF2B5EF4-FFF2-40B4-BE49-F238E27FC236}">
                <a16:creationId xmlns:a16="http://schemas.microsoft.com/office/drawing/2014/main" id="{F2400A98-3903-53CC-11AD-8D48FD6D92F2}"/>
              </a:ext>
            </a:extLst>
          </p:cNvPr>
          <p:cNvSpPr txBox="1"/>
          <p:nvPr/>
        </p:nvSpPr>
        <p:spPr>
          <a:xfrm>
            <a:off x="6934200" y="4034517"/>
            <a:ext cx="4467225" cy="3584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b="1" dirty="0"/>
              <a:t>Authentication</a:t>
            </a:r>
            <a:endParaRPr lang="en-US" sz="2100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796" name="Description of a primary heading-1">
            <a:extLst>
              <a:ext uri="{FF2B5EF4-FFF2-40B4-BE49-F238E27FC236}">
                <a16:creationId xmlns:a16="http://schemas.microsoft.com/office/drawing/2014/main" id="{BAB1F9A3-1AA8-6B67-9220-835CDC5BC0DC}"/>
              </a:ext>
            </a:extLst>
          </p:cNvPr>
          <p:cNvSpPr txBox="1"/>
          <p:nvPr/>
        </p:nvSpPr>
        <p:spPr>
          <a:xfrm>
            <a:off x="6910387" y="4485312"/>
            <a:ext cx="4467225" cy="8309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br>
              <a:rPr lang="en-US" dirty="0"/>
            </a:br>
            <a:r>
              <a:rPr lang="en-US" dirty="0"/>
              <a:t>Handled by </a:t>
            </a:r>
            <a:r>
              <a:rPr lang="en-US" b="1" dirty="0"/>
              <a:t>Firebase Authentication</a:t>
            </a:r>
            <a:r>
              <a:rPr lang="en-US" dirty="0"/>
              <a:t> for secure login and session management.</a:t>
            </a:r>
          </a:p>
        </p:txBody>
      </p:sp>
      <p:pic>
        <p:nvPicPr>
          <p:cNvPr id="798" name="Rect">
            <a:extLst>
              <a:ext uri="{FF2B5EF4-FFF2-40B4-BE49-F238E27FC236}">
                <a16:creationId xmlns:a16="http://schemas.microsoft.com/office/drawing/2014/main" id="{275D2A9E-5AF3-331E-F503-3254337EF3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49100" y="2857500"/>
            <a:ext cx="5029200" cy="3124200"/>
          </a:xfrm>
          <a:prstGeom prst="rect">
            <a:avLst/>
          </a:prstGeom>
        </p:spPr>
      </p:pic>
      <p:sp>
        <p:nvSpPr>
          <p:cNvPr id="800" name="Primary Heading-2">
            <a:extLst>
              <a:ext uri="{FF2B5EF4-FFF2-40B4-BE49-F238E27FC236}">
                <a16:creationId xmlns:a16="http://schemas.microsoft.com/office/drawing/2014/main" id="{8C7F1A60-00CC-FDB6-88C1-542745C7721D}"/>
              </a:ext>
            </a:extLst>
          </p:cNvPr>
          <p:cNvSpPr txBox="1"/>
          <p:nvPr/>
        </p:nvSpPr>
        <p:spPr>
          <a:xfrm>
            <a:off x="12142471" y="3924478"/>
            <a:ext cx="4467225" cy="3693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2400" b="1" dirty="0"/>
              <a:t>Data Storage</a:t>
            </a:r>
            <a:endParaRPr lang="en-US" sz="2400" dirty="0"/>
          </a:p>
        </p:txBody>
      </p:sp>
      <p:sp>
        <p:nvSpPr>
          <p:cNvPr id="802" name="Description of a primary heading-2">
            <a:extLst>
              <a:ext uri="{FF2B5EF4-FFF2-40B4-BE49-F238E27FC236}">
                <a16:creationId xmlns:a16="http://schemas.microsoft.com/office/drawing/2014/main" id="{24D179E1-7583-5FCB-03AF-DF256156B1CD}"/>
              </a:ext>
            </a:extLst>
          </p:cNvPr>
          <p:cNvSpPr txBox="1"/>
          <p:nvPr/>
        </p:nvSpPr>
        <p:spPr>
          <a:xfrm>
            <a:off x="12153900" y="4536101"/>
            <a:ext cx="4467225" cy="11079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r>
              <a:rPr lang="en-US" b="1" dirty="0" err="1"/>
              <a:t>Firestore</a:t>
            </a:r>
            <a:r>
              <a:rPr lang="en-US" dirty="0"/>
              <a:t> stores user profiles, warranties, and metadata (real-time, scalable).</a:t>
            </a:r>
          </a:p>
          <a:p>
            <a:pPr algn="ctr"/>
            <a:r>
              <a:rPr lang="en-US" b="1" dirty="0"/>
              <a:t>Cloud Storage</a:t>
            </a:r>
            <a:r>
              <a:rPr lang="en-US" dirty="0"/>
              <a:t> stores receipts and warranty documents (images, PDFs).</a:t>
            </a:r>
          </a:p>
        </p:txBody>
      </p:sp>
      <p:pic>
        <p:nvPicPr>
          <p:cNvPr id="804" name="Rect">
            <a:extLst>
              <a:ext uri="{FF2B5EF4-FFF2-40B4-BE49-F238E27FC236}">
                <a16:creationId xmlns:a16="http://schemas.microsoft.com/office/drawing/2014/main" id="{29F9592A-334E-FB80-6693-406B6301F93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6172200"/>
            <a:ext cx="5029200" cy="3124200"/>
          </a:xfrm>
          <a:prstGeom prst="rect">
            <a:avLst/>
          </a:prstGeom>
        </p:spPr>
      </p:pic>
      <p:sp>
        <p:nvSpPr>
          <p:cNvPr id="806" name="Primary Heading-3">
            <a:extLst>
              <a:ext uri="{FF2B5EF4-FFF2-40B4-BE49-F238E27FC236}">
                <a16:creationId xmlns:a16="http://schemas.microsoft.com/office/drawing/2014/main" id="{ED7A3774-6061-E324-B2AF-631E5A453C7A}"/>
              </a:ext>
            </a:extLst>
          </p:cNvPr>
          <p:cNvSpPr txBox="1"/>
          <p:nvPr/>
        </p:nvSpPr>
        <p:spPr>
          <a:xfrm>
            <a:off x="1714500" y="7410951"/>
            <a:ext cx="4467225" cy="3584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b="1" dirty="0"/>
              <a:t>Frontend</a:t>
            </a:r>
            <a:endParaRPr lang="en-US" sz="2100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808" name="Description of a primary heading-3">
            <a:extLst>
              <a:ext uri="{FF2B5EF4-FFF2-40B4-BE49-F238E27FC236}">
                <a16:creationId xmlns:a16="http://schemas.microsoft.com/office/drawing/2014/main" id="{CCADB4A4-198D-6294-F48B-C84C54E7D2E9}"/>
              </a:ext>
            </a:extLst>
          </p:cNvPr>
          <p:cNvSpPr txBox="1"/>
          <p:nvPr/>
        </p:nvSpPr>
        <p:spPr>
          <a:xfrm>
            <a:off x="1714500" y="7639264"/>
            <a:ext cx="4467225" cy="11079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br>
              <a:rPr lang="en-US" dirty="0"/>
            </a:br>
            <a:r>
              <a:rPr lang="en-US" dirty="0"/>
              <a:t>Flutter-based mobile app (iOS &amp; Android) handles user interaction and connects to backend via APIs.</a:t>
            </a:r>
          </a:p>
        </p:txBody>
      </p:sp>
      <p:pic>
        <p:nvPicPr>
          <p:cNvPr id="810" name="Rect">
            <a:extLst>
              <a:ext uri="{FF2B5EF4-FFF2-40B4-BE49-F238E27FC236}">
                <a16:creationId xmlns:a16="http://schemas.microsoft.com/office/drawing/2014/main" id="{ADEE9FAE-8560-E3E0-0C21-0313730D66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6629400" y="6172200"/>
            <a:ext cx="5029200" cy="3124200"/>
          </a:xfrm>
          <a:prstGeom prst="rect">
            <a:avLst/>
          </a:prstGeom>
        </p:spPr>
      </p:pic>
      <p:sp>
        <p:nvSpPr>
          <p:cNvPr id="812" name="Primary Heading-4">
            <a:extLst>
              <a:ext uri="{FF2B5EF4-FFF2-40B4-BE49-F238E27FC236}">
                <a16:creationId xmlns:a16="http://schemas.microsoft.com/office/drawing/2014/main" id="{921DB66B-5CF6-B422-B76F-3AD1518D8DBC}"/>
              </a:ext>
            </a:extLst>
          </p:cNvPr>
          <p:cNvSpPr txBox="1"/>
          <p:nvPr/>
        </p:nvSpPr>
        <p:spPr>
          <a:xfrm>
            <a:off x="6997017" y="7555052"/>
            <a:ext cx="4467225" cy="3584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b="1" dirty="0"/>
              <a:t>Business Logic</a:t>
            </a:r>
            <a:endParaRPr lang="en-US" sz="2100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814" name="Description of a primary heading-4">
            <a:extLst>
              <a:ext uri="{FF2B5EF4-FFF2-40B4-BE49-F238E27FC236}">
                <a16:creationId xmlns:a16="http://schemas.microsoft.com/office/drawing/2014/main" id="{EAC6D963-3DF2-140F-0A2E-1DD80D116486}"/>
              </a:ext>
            </a:extLst>
          </p:cNvPr>
          <p:cNvSpPr txBox="1"/>
          <p:nvPr/>
        </p:nvSpPr>
        <p:spPr>
          <a:xfrm>
            <a:off x="6910387" y="7800309"/>
            <a:ext cx="4467225" cy="11079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br>
              <a:rPr lang="en-US" dirty="0"/>
            </a:br>
            <a:r>
              <a:rPr lang="en-US" b="1" dirty="0"/>
              <a:t>Firebase Functions</a:t>
            </a:r>
            <a:r>
              <a:rPr lang="en-US" dirty="0"/>
              <a:t> respond to events (e.g., file uploads, HTTP requests) with auto-scaling and cost efficiency, built in a </a:t>
            </a:r>
            <a:r>
              <a:rPr lang="en-US" b="1" dirty="0"/>
              <a:t>serverless architecture</a:t>
            </a:r>
            <a:r>
              <a:rPr lang="en-US" dirty="0"/>
              <a:t>.</a:t>
            </a:r>
          </a:p>
        </p:txBody>
      </p:sp>
      <p:sp>
        <p:nvSpPr>
          <p:cNvPr id="816" name="Click here to edit title-450">
            <a:extLst>
              <a:ext uri="{FF2B5EF4-FFF2-40B4-BE49-F238E27FC236}">
                <a16:creationId xmlns:a16="http://schemas.microsoft.com/office/drawing/2014/main" id="{E463B44E-257A-42C2-A4E7-C44771F4095C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System Architecture</a:t>
            </a:r>
          </a:p>
        </p:txBody>
      </p:sp>
      <p:sp>
        <p:nvSpPr>
          <p:cNvPr id="818" name="Click here to edit label-437">
            <a:extLst>
              <a:ext uri="{FF2B5EF4-FFF2-40B4-BE49-F238E27FC236}">
                <a16:creationId xmlns:a16="http://schemas.microsoft.com/office/drawing/2014/main" id="{5536EBE3-E6FD-2436-22F5-9D33DFDFE323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Thiqa</a:t>
            </a:r>
          </a:p>
        </p:txBody>
      </p:sp>
      <p:sp>
        <p:nvSpPr>
          <p:cNvPr id="820" name="Click here to edit subtitle-402">
            <a:extLst>
              <a:ext uri="{FF2B5EF4-FFF2-40B4-BE49-F238E27FC236}">
                <a16:creationId xmlns:a16="http://schemas.microsoft.com/office/drawing/2014/main" id="{496155D9-22B3-4FC1-051E-C7536C709B46}"/>
              </a:ext>
            </a:extLst>
          </p:cNvPr>
          <p:cNvSpPr txBox="1"/>
          <p:nvPr/>
        </p:nvSpPr>
        <p:spPr>
          <a:xfrm>
            <a:off x="1409700" y="17272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The main components</a:t>
            </a:r>
          </a:p>
        </p:txBody>
      </p:sp>
      <p:pic>
        <p:nvPicPr>
          <p:cNvPr id="2" name="Rect">
            <a:extLst>
              <a:ext uri="{FF2B5EF4-FFF2-40B4-BE49-F238E27FC236}">
                <a16:creationId xmlns:a16="http://schemas.microsoft.com/office/drawing/2014/main" id="{96F811EA-2E79-E78A-7621-6B887FBB2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1963400" y="6184297"/>
            <a:ext cx="5029200" cy="3124200"/>
          </a:xfrm>
          <a:prstGeom prst="rect">
            <a:avLst/>
          </a:prstGeom>
        </p:spPr>
      </p:pic>
      <p:sp>
        <p:nvSpPr>
          <p:cNvPr id="3" name="Primary Heading-4">
            <a:extLst>
              <a:ext uri="{FF2B5EF4-FFF2-40B4-BE49-F238E27FC236}">
                <a16:creationId xmlns:a16="http://schemas.microsoft.com/office/drawing/2014/main" id="{1FA0EE01-DEE1-1029-E57D-1FC6A0314BAE}"/>
              </a:ext>
            </a:extLst>
          </p:cNvPr>
          <p:cNvSpPr txBox="1"/>
          <p:nvPr/>
        </p:nvSpPr>
        <p:spPr>
          <a:xfrm>
            <a:off x="12268200" y="7322698"/>
            <a:ext cx="4467225" cy="3584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b="1" dirty="0"/>
              <a:t>AI Integration</a:t>
            </a:r>
            <a:endParaRPr lang="en-US" sz="2100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4" name="Description of a primary heading-4">
            <a:extLst>
              <a:ext uri="{FF2B5EF4-FFF2-40B4-BE49-F238E27FC236}">
                <a16:creationId xmlns:a16="http://schemas.microsoft.com/office/drawing/2014/main" id="{AE6AA07A-1C3D-775B-55B6-5211B9B611E2}"/>
              </a:ext>
            </a:extLst>
          </p:cNvPr>
          <p:cNvSpPr txBox="1"/>
          <p:nvPr/>
        </p:nvSpPr>
        <p:spPr>
          <a:xfrm>
            <a:off x="12268200" y="7592386"/>
            <a:ext cx="4467225" cy="8309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/>
            <a:br>
              <a:rPr lang="en-US" dirty="0"/>
            </a:br>
            <a:r>
              <a:rPr lang="en-US" dirty="0"/>
              <a:t>Uses </a:t>
            </a:r>
            <a:r>
              <a:rPr lang="en-US" b="1" dirty="0"/>
              <a:t>Google Document AI</a:t>
            </a:r>
            <a:r>
              <a:rPr lang="en-US" dirty="0"/>
              <a:t> to extract data from uploaded receipts and Gemini for classification.</a:t>
            </a:r>
          </a:p>
        </p:txBody>
      </p:sp>
      <p:pic>
        <p:nvPicPr>
          <p:cNvPr id="6" name="Picture 5" descr="A group of icons in circles&#10;&#10;AI-generated content may be incorrect.">
            <a:extLst>
              <a:ext uri="{FF2B5EF4-FFF2-40B4-BE49-F238E27FC236}">
                <a16:creationId xmlns:a16="http://schemas.microsoft.com/office/drawing/2014/main" id="{BFE1D540-59B6-BFD2-327F-74E63E60E3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" t="67583" r="82131" b="-1800"/>
          <a:stretch/>
        </p:blipFill>
        <p:spPr>
          <a:xfrm>
            <a:off x="8770715" y="2842437"/>
            <a:ext cx="960120" cy="1082041"/>
          </a:xfrm>
          <a:prstGeom prst="rect">
            <a:avLst/>
          </a:prstGeom>
        </p:spPr>
      </p:pic>
      <p:pic>
        <p:nvPicPr>
          <p:cNvPr id="10" name="Picture 9" descr="A group of icons in circles&#10;&#10;AI-generated content may be incorrect.">
            <a:extLst>
              <a:ext uri="{FF2B5EF4-FFF2-40B4-BE49-F238E27FC236}">
                <a16:creationId xmlns:a16="http://schemas.microsoft.com/office/drawing/2014/main" id="{DA4252EF-25FB-7D2C-E695-3980F745A1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4" r="60398" b="73879"/>
          <a:stretch/>
        </p:blipFill>
        <p:spPr>
          <a:xfrm>
            <a:off x="13835062" y="3025430"/>
            <a:ext cx="1104900" cy="826011"/>
          </a:xfrm>
          <a:prstGeom prst="rect">
            <a:avLst/>
          </a:prstGeom>
        </p:spPr>
      </p:pic>
      <p:pic>
        <p:nvPicPr>
          <p:cNvPr id="12" name="Picture 11" descr="A logo of a company&#10;&#10;AI-generated content may be incorrect.">
            <a:extLst>
              <a:ext uri="{FF2B5EF4-FFF2-40B4-BE49-F238E27FC236}">
                <a16:creationId xmlns:a16="http://schemas.microsoft.com/office/drawing/2014/main" id="{AD0BB1FE-D0F8-101C-399E-BB321E07C6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9048" y1="53275" x2="51701" y2="59389"/>
                        <a14:foregroundMark x1="51701" y1="59389" x2="49116" y2="70087"/>
                        <a14:foregroundMark x1="49116" y1="70087" x2="57959" y2="78384"/>
                        <a14:foregroundMark x1="65714" y1="83624" x2="58503" y2="84498"/>
                        <a14:foregroundMark x1="58503" y1="84498" x2="52925" y2="82096"/>
                        <a14:foregroundMark x1="52925" y1="82096" x2="60272" y2="77074"/>
                        <a14:foregroundMark x1="60272" y1="77074" x2="61633" y2="77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70" y="6227763"/>
            <a:ext cx="1809618" cy="1127626"/>
          </a:xfrm>
          <a:prstGeom prst="rect">
            <a:avLst/>
          </a:prstGeom>
        </p:spPr>
      </p:pic>
      <p:pic>
        <p:nvPicPr>
          <p:cNvPr id="13" name="Picture 12" descr="A group of icons in circles&#10;&#10;AI-generated content may be incorrect.">
            <a:extLst>
              <a:ext uri="{FF2B5EF4-FFF2-40B4-BE49-F238E27FC236}">
                <a16:creationId xmlns:a16="http://schemas.microsoft.com/office/drawing/2014/main" id="{E0DCD11F-F886-8FC7-1417-A1D24454CC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29031" r="70867" b="29956"/>
          <a:stretch/>
        </p:blipFill>
        <p:spPr>
          <a:xfrm>
            <a:off x="8451533" y="6227540"/>
            <a:ext cx="1312545" cy="1296937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29A0E71-D80F-0182-3677-03542ED9C2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611" y="6524133"/>
            <a:ext cx="663721" cy="663721"/>
          </a:xfrm>
          <a:prstGeom prst="rect">
            <a:avLst/>
          </a:prstGeom>
        </p:spPr>
      </p:pic>
      <p:pic>
        <p:nvPicPr>
          <p:cNvPr id="19" name="Picture 18" descr="A group of icons in circles&#10;&#10;AI-generated content may be incorrect.">
            <a:extLst>
              <a:ext uri="{FF2B5EF4-FFF2-40B4-BE49-F238E27FC236}">
                <a16:creationId xmlns:a16="http://schemas.microsoft.com/office/drawing/2014/main" id="{8FB5D2A5-B9CB-F8A7-7D7C-B897145FFB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3" t="31831" r="30629" b="33952"/>
          <a:stretch/>
        </p:blipFill>
        <p:spPr>
          <a:xfrm>
            <a:off x="3427071" y="2937330"/>
            <a:ext cx="1042082" cy="10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0.07408 L 6.93889E-18 -2.83951E-6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0.04629 L 4.58333E-6 4.69136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0.0463 L 4.58333E-6 -3.82716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2.08333E-6 0.04629 L -2.08333E-6 4.69136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2.08333E-6 0.0463 L -2.08333E-6 -3.82716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9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25E-6 0.04629 L 1.25E-6 1.7284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25E-6 0.0463 L 1.25E-6 2.46914E-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4.58333E-6 0.04629 L 4.58333E-6 2.46914E-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4.58333E-6 0.0463 L 4.58333E-6 -1.97531E-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9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2.08333E-6 0.04629 L -2.08333E-6 2.46914E-6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2.08333E-6 0.0463 L -2.08333E-6 -1.97531E-6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0.0463 L -2.08333E-6 -3.45679E-6 " pathEditMode="relative" rAng="0" ptsTypes="AA">
                                      <p:cBhvr>
                                        <p:cTn id="104" dur="6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6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09" dur="6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4" dur="6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25E-6 0.04629 L 1.25E-6 2.22222E-6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2.08333E-6 0.0463 L -2.08333E-6 -1.97531E-6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780" grpId="0"/>
      <p:bldP spid="782" grpId="0"/>
      <p:bldP spid="784" grpId="0"/>
      <p:bldP spid="786" grpId="0"/>
      <p:bldP spid="788" grpId="0"/>
      <p:bldP spid="790" grpId="0"/>
      <p:bldP spid="792" grpId="0"/>
      <p:bldP spid="794" grpId="0"/>
      <p:bldP spid="796" grpId="0"/>
      <p:bldP spid="798" grpId="0"/>
      <p:bldP spid="800" grpId="0"/>
      <p:bldP spid="802" grpId="0"/>
      <p:bldP spid="804" grpId="0"/>
      <p:bldP spid="806" grpId="0"/>
      <p:bldP spid="808" grpId="0"/>
      <p:bldP spid="810" grpId="0"/>
      <p:bldP spid="812" grpId="0"/>
      <p:bldP spid="814" grpId="0"/>
      <p:bldP spid="816" grpId="0"/>
      <p:bldP spid="818" grpId="0"/>
      <p:bldP spid="820" grpId="0"/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ct">
            <a:extLst>
              <a:ext uri="{FF2B5EF4-FFF2-40B4-BE49-F238E27FC236}">
                <a16:creationId xmlns:a16="http://schemas.microsoft.com/office/drawing/2014/main" id="{A80863D5-6BF9-9AC8-4FE3-82388C3B1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 bright="70000" contrast="-70000"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11" name="Rect">
            <a:extLst>
              <a:ext uri="{FF2B5EF4-FFF2-40B4-BE49-F238E27FC236}">
                <a16:creationId xmlns:a16="http://schemas.microsoft.com/office/drawing/2014/main" id="{6E4B5CE8-A6DC-0FC3-CEF4-4C61B8FCD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tretch/>
        </p:blipFill>
        <p:spPr>
          <a:xfrm>
            <a:off x="0" y="0"/>
            <a:ext cx="15516224" cy="12668250"/>
          </a:xfrm>
          <a:prstGeom prst="rect">
            <a:avLst/>
          </a:prstGeom>
        </p:spPr>
      </p:pic>
      <p:sp>
        <p:nvSpPr>
          <p:cNvPr id="4" name="Click here to edit title-450">
            <a:extLst>
              <a:ext uri="{FF2B5EF4-FFF2-40B4-BE49-F238E27FC236}">
                <a16:creationId xmlns:a16="http://schemas.microsoft.com/office/drawing/2014/main" id="{C7F9EE30-0ECF-899E-1414-B2DC8BDFE603}"/>
              </a:ext>
            </a:extLst>
          </p:cNvPr>
          <p:cNvSpPr txBox="1"/>
          <p:nvPr/>
        </p:nvSpPr>
        <p:spPr>
          <a:xfrm>
            <a:off x="1181100" y="47882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System Package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EF12E-B687-4797-C8B6-F93D0EEF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65" y="1409699"/>
            <a:ext cx="17508570" cy="8572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681DB8-B19E-1B91-D53C-71CB88E07C50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8136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0.0463 L -2.08333E-6 -3.45679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407 L 1.25E-6 -7.40741E-7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 rot="5400000">
            <a:off x="7892007" y="-6484667"/>
            <a:ext cx="2503987" cy="18288001"/>
          </a:xfrm>
          <a:prstGeom prst="rect">
            <a:avLst/>
          </a:prstGeom>
        </p:spPr>
      </p:pic>
      <p:pic>
        <p:nvPicPr>
          <p:cNvPr id="5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2838450" y="2196872"/>
            <a:ext cx="533400" cy="552450"/>
          </a:xfrm>
          <a:prstGeom prst="rect">
            <a:avLst/>
          </a:prstGeom>
        </p:spPr>
      </p:pic>
      <p:sp>
        <p:nvSpPr>
          <p:cNvPr id="51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968562" y="2283460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>
                <a:solidFill>
                  <a:srgbClr val="2196F3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517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-381000" y="2882678"/>
            <a:ext cx="70199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Unit Testing</a:t>
            </a:r>
          </a:p>
        </p:txBody>
      </p:sp>
      <p:pic>
        <p:nvPicPr>
          <p:cNvPr id="5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5695950" y="2196148"/>
            <a:ext cx="533400" cy="552450"/>
          </a:xfrm>
          <a:prstGeom prst="rect">
            <a:avLst/>
          </a:prstGeom>
        </p:spPr>
      </p:pic>
      <p:sp>
        <p:nvSpPr>
          <p:cNvPr id="523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826062" y="2282825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>
                <a:solidFill>
                  <a:srgbClr val="41B3D9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525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476500" y="2881948"/>
            <a:ext cx="70199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Integration Testing</a:t>
            </a:r>
          </a:p>
        </p:txBody>
      </p:sp>
      <p:pic>
        <p:nvPicPr>
          <p:cNvPr id="52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8684664" y="2220918"/>
            <a:ext cx="533400" cy="552450"/>
          </a:xfrm>
          <a:prstGeom prst="rect">
            <a:avLst/>
          </a:prstGeom>
        </p:spPr>
      </p:pic>
      <p:sp>
        <p:nvSpPr>
          <p:cNvPr id="531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14776" y="2307501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>
                <a:solidFill>
                  <a:srgbClr val="3AC7D3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533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465214" y="2906718"/>
            <a:ext cx="70199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System Testing</a:t>
            </a: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60800" y="406400"/>
            <a:ext cx="8658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Tests Performed</a:t>
            </a: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60800" y="63500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System Testing</a:t>
            </a:r>
          </a:p>
        </p:txBody>
      </p:sp>
      <p:pic>
        <p:nvPicPr>
          <p:cNvPr id="15" name="Rect">
            <a:extLst>
              <a:ext uri="{FF2B5EF4-FFF2-40B4-BE49-F238E27FC236}">
                <a16:creationId xmlns:a16="http://schemas.microsoft.com/office/drawing/2014/main" id="{C91B0303-7A4A-36DF-5768-48C81CD7F2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1622053" y="2246545"/>
            <a:ext cx="533400" cy="552450"/>
          </a:xfrm>
          <a:prstGeom prst="rect">
            <a:avLst/>
          </a:prstGeom>
        </p:spPr>
      </p:pic>
      <p:sp>
        <p:nvSpPr>
          <p:cNvPr id="16" name="-2">
            <a:extLst>
              <a:ext uri="{FF2B5EF4-FFF2-40B4-BE49-F238E27FC236}">
                <a16:creationId xmlns:a16="http://schemas.microsoft.com/office/drawing/2014/main" id="{465E8321-C82D-1E21-B21E-8B09F904F0E3}"/>
              </a:ext>
            </a:extLst>
          </p:cNvPr>
          <p:cNvSpPr txBox="1"/>
          <p:nvPr/>
        </p:nvSpPr>
        <p:spPr>
          <a:xfrm>
            <a:off x="11752165" y="2333128"/>
            <a:ext cx="323850" cy="3318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>
                <a:solidFill>
                  <a:srgbClr val="3AC7D3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17" name="Primary Heading-2">
            <a:extLst>
              <a:ext uri="{FF2B5EF4-FFF2-40B4-BE49-F238E27FC236}">
                <a16:creationId xmlns:a16="http://schemas.microsoft.com/office/drawing/2014/main" id="{D1555C42-019D-2D58-07F4-4CC8FEE8A482}"/>
              </a:ext>
            </a:extLst>
          </p:cNvPr>
          <p:cNvSpPr txBox="1"/>
          <p:nvPr/>
        </p:nvSpPr>
        <p:spPr>
          <a:xfrm>
            <a:off x="8402603" y="2932345"/>
            <a:ext cx="70199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Stress and Load Testing</a:t>
            </a:r>
          </a:p>
        </p:txBody>
      </p:sp>
      <p:pic>
        <p:nvPicPr>
          <p:cNvPr id="21" name="Rect">
            <a:extLst>
              <a:ext uri="{FF2B5EF4-FFF2-40B4-BE49-F238E27FC236}">
                <a16:creationId xmlns:a16="http://schemas.microsoft.com/office/drawing/2014/main" id="{A53951E4-E21E-3AFF-233B-4CBF3C4284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721316" y="2205553"/>
            <a:ext cx="533400" cy="552450"/>
          </a:xfrm>
          <a:prstGeom prst="rect">
            <a:avLst/>
          </a:prstGeom>
        </p:spPr>
      </p:pic>
      <p:sp>
        <p:nvSpPr>
          <p:cNvPr id="22" name="-2">
            <a:extLst>
              <a:ext uri="{FF2B5EF4-FFF2-40B4-BE49-F238E27FC236}">
                <a16:creationId xmlns:a16="http://schemas.microsoft.com/office/drawing/2014/main" id="{44E7BA1F-342F-F037-28B6-225D5CEC264B}"/>
              </a:ext>
            </a:extLst>
          </p:cNvPr>
          <p:cNvSpPr txBox="1"/>
          <p:nvPr/>
        </p:nvSpPr>
        <p:spPr>
          <a:xfrm>
            <a:off x="14851428" y="2292136"/>
            <a:ext cx="323850" cy="3318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>
                <a:solidFill>
                  <a:srgbClr val="3AC7D3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23" name="Primary Heading-2">
            <a:extLst>
              <a:ext uri="{FF2B5EF4-FFF2-40B4-BE49-F238E27FC236}">
                <a16:creationId xmlns:a16="http://schemas.microsoft.com/office/drawing/2014/main" id="{58071160-63BB-FA4D-6773-CB1BFFAFF7EC}"/>
              </a:ext>
            </a:extLst>
          </p:cNvPr>
          <p:cNvSpPr txBox="1"/>
          <p:nvPr/>
        </p:nvSpPr>
        <p:spPr>
          <a:xfrm>
            <a:off x="11593306" y="2891353"/>
            <a:ext cx="70199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Acceptance Testing</a:t>
            </a:r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C4016B-E476-7750-B7B4-7CD0045F2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1" b="30292"/>
          <a:stretch/>
        </p:blipFill>
        <p:spPr bwMode="auto">
          <a:xfrm>
            <a:off x="790007" y="4176274"/>
            <a:ext cx="16707986" cy="55793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6F2FC-5824-6BF7-371D-B698C06FD770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2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9550323E-06 0.046299193 L -1.9550323E-06 2.896344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0 0.04629918 L 0 2.8822158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-1.9550323E-06 0.046293415 L -1.9550323E-06 -2.8822158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0 0.04629918 L 0 2.8822158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-1.9550323E-06 0.04629686 L -1.9550323E-06 5.6514034E-07 E" pathEditMode="relative" ptsTypes="">
                                      <p:cBhvr>
                                        <p:cTn id="59" dur="1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64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9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6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-1.9550323E-06 0.04629686 L -1.9550323E-06 5.6514034E-07 E" pathEditMode="relative" ptsTypes="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-1.9550323E-06 0.04629686 L -1.9550323E-06 5.6514034E-07 E" pathEditMode="relative" ptsTypes="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11" grpId="0"/>
      <p:bldP spid="513" grpId="0"/>
      <p:bldP spid="515" grpId="0"/>
      <p:bldP spid="517" grpId="0"/>
      <p:bldP spid="521" grpId="0"/>
      <p:bldP spid="523" grpId="0"/>
      <p:bldP spid="525" grpId="0"/>
      <p:bldP spid="529" grpId="0"/>
      <p:bldP spid="531" grpId="0"/>
      <p:bldP spid="533" grpId="0"/>
      <p:bldP spid="537" grpId="0"/>
      <p:bldP spid="539" grpId="0"/>
      <p:bldP spid="15" grpId="0"/>
      <p:bldP spid="16" grpId="0"/>
      <p:bldP spid="17" grpId="0"/>
      <p:bldP spid="21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-365760"/>
            <a:ext cx="18288000" cy="10287000"/>
          </a:xfrm>
          <a:prstGeom prst="rect">
            <a:avLst/>
          </a:prstGeom>
        </p:spPr>
      </p:pic>
      <p:pic>
        <p:nvPicPr>
          <p:cNvPr id="5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2125861" y="6577012"/>
            <a:ext cx="781050" cy="781050"/>
          </a:xfrm>
          <a:prstGeom prst="rect">
            <a:avLst/>
          </a:prstGeom>
        </p:spPr>
      </p:pic>
      <p:sp>
        <p:nvSpPr>
          <p:cNvPr id="56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7620857"/>
            <a:ext cx="3705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AI Assistant</a:t>
            </a:r>
          </a:p>
        </p:txBody>
      </p:sp>
      <p:sp>
        <p:nvSpPr>
          <p:cNvPr id="561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8108442"/>
            <a:ext cx="3705225" cy="204953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2736"/>
              </a:lnSpc>
            </a:pPr>
            <a:r>
              <a:rPr lang="en-US" sz="1800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Allow user to interact with an AI agent using natural </a:t>
            </a:r>
            <a:r>
              <a:rPr lang="en-US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language that answers questions, provides conversational insights, and delivers smart reports for informed decision-making.</a:t>
            </a:r>
            <a:endParaRPr lang="en-US" sz="1800" spc="-18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56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545461" y="6577012"/>
            <a:ext cx="781050" cy="781050"/>
          </a:xfrm>
          <a:prstGeom prst="rect">
            <a:avLst/>
          </a:prstGeom>
        </p:spPr>
      </p:pic>
      <p:sp>
        <p:nvSpPr>
          <p:cNvPr id="566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7620857"/>
            <a:ext cx="3705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Spending Advisor</a:t>
            </a:r>
          </a:p>
        </p:txBody>
      </p:sp>
      <p:sp>
        <p:nvSpPr>
          <p:cNvPr id="567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8087251"/>
            <a:ext cx="3705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2736"/>
              </a:lnSpc>
            </a:pPr>
            <a:r>
              <a:rPr lang="en-US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Spending Advisor uses AI to analyze user spending behavior and suggests potential savings by identifying spending patterns and optimization opportunities.</a:t>
            </a:r>
            <a:endParaRPr lang="en-US" sz="1800" spc="-18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5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0965066" y="6577012"/>
            <a:ext cx="781050" cy="781050"/>
          </a:xfrm>
          <a:prstGeom prst="rect">
            <a:avLst/>
          </a:prstGeom>
        </p:spPr>
      </p:pic>
      <p:sp>
        <p:nvSpPr>
          <p:cNvPr id="572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25000" y="7620857"/>
            <a:ext cx="3705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Demand Prediction</a:t>
            </a:r>
          </a:p>
        </p:txBody>
      </p:sp>
      <p:sp>
        <p:nvSpPr>
          <p:cNvPr id="57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25000" y="8108442"/>
            <a:ext cx="3705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2736"/>
              </a:lnSpc>
            </a:pPr>
            <a:r>
              <a:rPr lang="en-US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Demand Prediction analyzes user purchases to provide retailers with trending demand scores for products, helping them optimize stock and sales strategies.</a:t>
            </a:r>
            <a:endParaRPr lang="en-US" sz="1800" spc="-18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57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5384666" y="6577012"/>
            <a:ext cx="781050" cy="781050"/>
          </a:xfrm>
          <a:prstGeom prst="rect">
            <a:avLst/>
          </a:prstGeom>
        </p:spPr>
      </p:pic>
      <p:sp>
        <p:nvSpPr>
          <p:cNvPr id="57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944600" y="7620857"/>
            <a:ext cx="3705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Insurance Integration</a:t>
            </a:r>
          </a:p>
        </p:txBody>
      </p:sp>
      <p:sp>
        <p:nvSpPr>
          <p:cNvPr id="57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944600" y="8108442"/>
            <a:ext cx="3705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2736"/>
              </a:lnSpc>
            </a:pPr>
            <a:r>
              <a:rPr lang="en-US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Insurance Integration allows seamless storage of various insurance types, such as car and life insurance, directly within our system for easy management.</a:t>
            </a:r>
            <a:endParaRPr lang="en-US" sz="1800" spc="-18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Future Work</a:t>
            </a:r>
          </a:p>
        </p:txBody>
      </p:sp>
      <p:sp>
        <p:nvSpPr>
          <p:cNvPr id="582" name="Click here to edit label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169640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The future of Thiqa</a:t>
            </a:r>
          </a:p>
        </p:txBody>
      </p:sp>
      <p:sp>
        <p:nvSpPr>
          <p:cNvPr id="584" name="Click here to edit subtitle-41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1752600"/>
            <a:ext cx="169640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Unleashing AI’s potential</a:t>
            </a:r>
          </a:p>
        </p:txBody>
      </p:sp>
      <p:pic>
        <p:nvPicPr>
          <p:cNvPr id="3" name="Picture 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73CADA4-44B2-0793-6326-758DF55A20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5968" y="6611485"/>
            <a:ext cx="640836" cy="640836"/>
          </a:xfrm>
          <a:prstGeom prst="rect">
            <a:avLst/>
          </a:prstGeom>
        </p:spPr>
      </p:pic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7F55DC4-FA4D-8912-3DCD-BD45442A36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01" y="6596929"/>
            <a:ext cx="669949" cy="669949"/>
          </a:xfrm>
          <a:prstGeom prst="rect">
            <a:avLst/>
          </a:prstGeom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DBF6BFA-E786-F96D-B06B-C759687F27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535" y="6621694"/>
            <a:ext cx="538153" cy="538153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6A2EC86-F45C-08B6-6658-7DFF269BB2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772" y="6626484"/>
            <a:ext cx="610838" cy="610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38C0ED-E36D-340A-03AA-777A18167768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6291937E-06 0.046296295 L 1.6291937E-06 0 E" pathEditMode="relative" ptsTypes="">
                                      <p:cBhvr>
                                        <p:cTn id="34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1.6212464E-06 0.046296295 L 1.6212464E-06 0 E" pathEditMode="relative" ptsTypes="">
                                      <p:cBhvr>
                                        <p:cTn id="45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6530355E-06 0.046296295 L 1.6530355E-06 0 E" pathEditMode="relative" ptsTypes="">
                                      <p:cBhvr>
                                        <p:cTn id="56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1.6530355E-06 0.046296295 L 1.6530355E-06 0 E" pathEditMode="relative" ptsTypes="">
                                      <p:cBhvr>
                                        <p:cTn id="67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8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6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3" dur="6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6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8" dur="6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56" grpId="0"/>
      <p:bldP spid="560" grpId="0"/>
      <p:bldP spid="561" grpId="0"/>
      <p:bldP spid="562" grpId="0"/>
      <p:bldP spid="566" grpId="0"/>
      <p:bldP spid="567" grpId="0"/>
      <p:bldP spid="568" grpId="0"/>
      <p:bldP spid="572" grpId="0"/>
      <p:bldP spid="573" grpId="0"/>
      <p:bldP spid="574" grpId="0"/>
      <p:bldP spid="578" grpId="0"/>
      <p:bldP spid="579" grpId="0"/>
      <p:bldP spid="580" grpId="0"/>
      <p:bldP spid="582" grpId="0"/>
      <p:bldP spid="5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C1D6C-ACA8-1D0C-E869-3FAB81513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631" y="3152355"/>
            <a:ext cx="2988763" cy="2266322"/>
          </a:xfrm>
          <a:prstGeom prst="rect">
            <a:avLst/>
          </a:prstGeom>
        </p:spPr>
      </p:pic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-8056" y="0"/>
            <a:ext cx="18288000" cy="10287000"/>
          </a:xfrm>
          <a:prstGeom prst="rect">
            <a:avLst/>
          </a:prstGeom>
        </p:spPr>
      </p:pic>
      <p:pic>
        <p:nvPicPr>
          <p:cNvPr id="827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2E72EA-C5F0-4DB8-B6ED-E46A1AE6294C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0" y="0"/>
            <a:ext cx="1009650" cy="1304925"/>
          </a:xfrm>
          <a:prstGeom prst="rect">
            <a:avLst/>
          </a:prstGeom>
        </p:spPr>
      </p:pic>
      <p:sp>
        <p:nvSpPr>
          <p:cNvPr id="829" name="Thank You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414455" y="4064291"/>
            <a:ext cx="9505950" cy="159017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400" spc="-108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Thank You For Listening!</a:t>
            </a:r>
          </a:p>
          <a:p>
            <a:pPr algn="ctr">
              <a:lnSpc>
                <a:spcPts val="6156"/>
              </a:lnSpc>
            </a:pPr>
            <a:r>
              <a:rPr lang="en-US" sz="5400" spc="-108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Feel Free to Ask!</a:t>
            </a:r>
          </a:p>
        </p:txBody>
      </p:sp>
      <p:sp>
        <p:nvSpPr>
          <p:cNvPr id="831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3957" y="8475762"/>
            <a:ext cx="9505950" cy="76405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Join us to discover how Thiqa can elevate your receipts and warranties. Don't miss out on this opportunity!</a:t>
            </a:r>
          </a:p>
        </p:txBody>
      </p:sp>
      <p:pic>
        <p:nvPicPr>
          <p:cNvPr id="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1173863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9C34DA13-7ACA-2366-14BB-1F132EA43A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r="1162"/>
          <a:stretch/>
        </p:blipFill>
        <p:spPr>
          <a:xfrm>
            <a:off x="369312" y="2225660"/>
            <a:ext cx="2433837" cy="51755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51E521-179E-9327-2D10-C7C53F8958E1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</a:p>
        </p:txBody>
      </p:sp>
      <p:pic>
        <p:nvPicPr>
          <p:cNvPr id="3" name="demo video">
            <a:hlinkClick r:id="" action="ppaction://media"/>
            <a:extLst>
              <a:ext uri="{FF2B5EF4-FFF2-40B4-BE49-F238E27FC236}">
                <a16:creationId xmlns:a16="http://schemas.microsoft.com/office/drawing/2014/main" id="{1A047D3D-CEF8-AFA3-49A0-8A07597C64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928461" y="400000"/>
            <a:ext cx="5375554" cy="94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778E-6 0.07407 L 4.02778E-6 0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7453 L 0 1.1585377E-06 E" pathEditMode="relative" ptsTypes="">
                                      <p:cBhvr>
                                        <p:cTn id="19" dur="6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.04629686 L 0 5.6514034E-07 E" pathEditMode="relative" ptsTypes="">
                                      <p:cBhvr>
                                        <p:cTn id="24" dur="6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44444E-6 0.0463 L 4.44444E-6 0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28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25" grpId="0"/>
      <p:bldP spid="827" grpId="0"/>
      <p:bldP spid="829" grpId="0"/>
      <p:bldP spid="831" grpId="0"/>
      <p:bldP spid="8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1650397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EF614191-4A63-4084-8F34-7B577D4012EB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0" y="5040511"/>
            <a:ext cx="6217890" cy="5246489"/>
          </a:xfrm>
          <a:prstGeom prst="rect">
            <a:avLst/>
          </a:prstGeom>
        </p:spPr>
      </p:pic>
      <p:pic>
        <p:nvPicPr>
          <p:cNvPr id="46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7467600" y="685800"/>
            <a:ext cx="10134600" cy="2076450"/>
          </a:xfrm>
          <a:prstGeom prst="rect">
            <a:avLst/>
          </a:prstGeom>
        </p:spPr>
      </p:pic>
      <p:sp>
        <p:nvSpPr>
          <p:cNvPr id="464" name="Nam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0145" y="1488859"/>
            <a:ext cx="3733800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Hussain Nooh</a:t>
            </a:r>
          </a:p>
        </p:txBody>
      </p:sp>
      <p:pic>
        <p:nvPicPr>
          <p:cNvPr id="4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949863" y="1624642"/>
            <a:ext cx="2076450" cy="228600"/>
          </a:xfrm>
          <a:prstGeom prst="rect">
            <a:avLst/>
          </a:prstGeom>
        </p:spPr>
      </p:pic>
      <p:sp>
        <p:nvSpPr>
          <p:cNvPr id="468" name="Design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54411" y="1594346"/>
            <a:ext cx="4001092" cy="2769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1800" spc="-18">
                <a:solidFill>
                  <a:srgbClr val="B2B4B9">
                    <a:alpha val="100000"/>
                  </a:srgbClr>
                </a:solidFill>
                <a:latin typeface="IBM Plex Sans" panose="00000700000000000000" pitchFamily="2" charset="0"/>
              </a:rPr>
              <a:t>Co-Founder  &amp; Head of QA </a:t>
            </a:r>
          </a:p>
        </p:txBody>
      </p:sp>
      <p:pic>
        <p:nvPicPr>
          <p:cNvPr id="4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467600" y="2948731"/>
            <a:ext cx="10134600" cy="2076450"/>
          </a:xfrm>
          <a:prstGeom prst="rect">
            <a:avLst/>
          </a:prstGeom>
        </p:spPr>
      </p:pic>
      <p:sp>
        <p:nvSpPr>
          <p:cNvPr id="476" name="Name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0145" y="3751999"/>
            <a:ext cx="2906934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Haitham Monia</a:t>
            </a:r>
          </a:p>
        </p:txBody>
      </p:sp>
      <p:pic>
        <p:nvPicPr>
          <p:cNvPr id="4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2122401" y="3870728"/>
            <a:ext cx="1381125" cy="228600"/>
          </a:xfrm>
          <a:prstGeom prst="rect">
            <a:avLst/>
          </a:prstGeom>
        </p:spPr>
      </p:pic>
      <p:sp>
        <p:nvSpPr>
          <p:cNvPr id="480" name="Designation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285334" y="3870776"/>
            <a:ext cx="3800448" cy="2769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1800" spc="-18">
                <a:solidFill>
                  <a:srgbClr val="B2B4B9">
                    <a:alpha val="100000"/>
                  </a:srgbClr>
                </a:solidFill>
                <a:latin typeface="IBM Plex Sans" panose="00000700000000000000" pitchFamily="2" charset="0"/>
              </a:rPr>
              <a:t>Co-Founder &amp; Head of Operations</a:t>
            </a:r>
          </a:p>
        </p:txBody>
      </p:sp>
      <p:pic>
        <p:nvPicPr>
          <p:cNvPr id="4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467600" y="5211961"/>
            <a:ext cx="10134600" cy="2076450"/>
          </a:xfrm>
          <a:prstGeom prst="rect">
            <a:avLst/>
          </a:prstGeom>
        </p:spPr>
      </p:pic>
      <p:sp>
        <p:nvSpPr>
          <p:cNvPr id="488" name="Name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0145" y="6015044"/>
            <a:ext cx="3609975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Ali Abass</a:t>
            </a:r>
          </a:p>
        </p:txBody>
      </p:sp>
      <p:pic>
        <p:nvPicPr>
          <p:cNvPr id="49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166188" y="6112026"/>
            <a:ext cx="3819525" cy="228600"/>
          </a:xfrm>
          <a:prstGeom prst="rect">
            <a:avLst/>
          </a:prstGeom>
        </p:spPr>
      </p:pic>
      <p:sp>
        <p:nvSpPr>
          <p:cNvPr id="492" name="Designation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6821" y="6112037"/>
            <a:ext cx="3695700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1800" spc="-18">
                <a:solidFill>
                  <a:srgbClr val="B2B4B9">
                    <a:alpha val="100000"/>
                  </a:srgbClr>
                </a:solidFill>
                <a:latin typeface="IBM Plex Sans" panose="00000700000000000000" pitchFamily="2" charset="0"/>
              </a:rPr>
              <a:t>Co-Founder &amp; Head of Development</a:t>
            </a:r>
          </a:p>
        </p:txBody>
      </p:sp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27760" y="1798320"/>
            <a:ext cx="61055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Founders Team</a:t>
            </a:r>
          </a:p>
        </p:txBody>
      </p:sp>
      <p:sp>
        <p:nvSpPr>
          <p:cNvPr id="498" name="Click here to edit label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27760" y="1455420"/>
            <a:ext cx="61055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FOUNDING TEAM</a:t>
            </a:r>
          </a:p>
        </p:txBody>
      </p:sp>
      <p:sp>
        <p:nvSpPr>
          <p:cNvPr id="500" name="Click here to edit subtitle-41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27760" y="2560320"/>
            <a:ext cx="61055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100" spc="-21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Introducing our Leadership Team</a:t>
            </a:r>
          </a:p>
        </p:txBody>
      </p:sp>
      <p:pic>
        <p:nvPicPr>
          <p:cNvPr id="14" name="Picture 13" descr="A person in a suit&#10;&#10;AI-generated content may be incorrect.">
            <a:extLst>
              <a:ext uri="{FF2B5EF4-FFF2-40B4-BE49-F238E27FC236}">
                <a16:creationId xmlns:a16="http://schemas.microsoft.com/office/drawing/2014/main" id="{E1FF1258-2F6E-0072-1875-AF04F322E7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60" y="1259714"/>
            <a:ext cx="1137122" cy="113712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DBD9CDBB-83F2-273B-D919-BF4136F59A1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0" t="-1" b="33035"/>
          <a:stretch/>
        </p:blipFill>
        <p:spPr>
          <a:xfrm>
            <a:off x="7851655" y="3401458"/>
            <a:ext cx="1137122" cy="120312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66D6790B-BCE9-6193-42CB-A745B14E9C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85" t="19848" r="25101" b="38168"/>
          <a:stretch/>
        </p:blipFill>
        <p:spPr>
          <a:xfrm>
            <a:off x="7956646" y="5691762"/>
            <a:ext cx="992122" cy="10691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51DBB6-7BDE-446E-609C-0B020ACAE8F4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55593" y="0"/>
            <a:ext cx="10239375" cy="10264203"/>
          </a:xfrm>
          <a:prstGeom prst="rect">
            <a:avLst/>
          </a:prstGeom>
        </p:spPr>
      </p:pic>
      <p:pic>
        <p:nvPicPr>
          <p:cNvPr id="7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848566" y="-45594"/>
            <a:ext cx="8782050" cy="10287000"/>
          </a:xfrm>
          <a:prstGeom prst="rect">
            <a:avLst/>
          </a:prstGeom>
        </p:spPr>
      </p:pic>
      <p:pic>
        <p:nvPicPr>
          <p:cNvPr id="743" name="9746b239-7336-4655-813a-d624444f8b1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19343" r="36666"/>
          <a:stretch/>
        </p:blipFill>
        <p:spPr>
          <a:xfrm>
            <a:off x="0" y="0"/>
            <a:ext cx="8045005" cy="102870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8957791" y="1787114"/>
            <a:ext cx="1047750" cy="1047750"/>
          </a:xfrm>
          <a:prstGeom prst="rect">
            <a:avLst/>
          </a:prstGeom>
        </p:spPr>
      </p:pic>
      <p:pic>
        <p:nvPicPr>
          <p:cNvPr id="753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D4D4DB0F-0FF0-4B92-97D7-04BBF492C349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9218824" y="2032814"/>
            <a:ext cx="525685" cy="525685"/>
          </a:xfrm>
          <a:prstGeom prst="rect">
            <a:avLst/>
          </a:prstGeom>
        </p:spPr>
      </p:pic>
      <p:sp>
        <p:nvSpPr>
          <p:cNvPr id="75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26334" y="7942577"/>
            <a:ext cx="6029325" cy="128746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Do you know how much you spent this week on food only?</a:t>
            </a:r>
          </a:p>
        </p:txBody>
      </p:sp>
      <p:pic>
        <p:nvPicPr>
          <p:cNvPr id="7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0005541" y="4619481"/>
            <a:ext cx="1047750" cy="1047750"/>
          </a:xfrm>
          <a:prstGeom prst="rect">
            <a:avLst/>
          </a:prstGeom>
        </p:spPr>
      </p:pic>
      <p:pic>
        <p:nvPicPr>
          <p:cNvPr id="759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662A36FD-0B8A-450F-AD6B-583F57E166DB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10285301" y="4880514"/>
            <a:ext cx="525685" cy="525685"/>
          </a:xfrm>
          <a:prstGeom prst="rect">
            <a:avLst/>
          </a:prstGeom>
        </p:spPr>
      </p:pic>
      <p:pic>
        <p:nvPicPr>
          <p:cNvPr id="76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8620125" y="7912097"/>
            <a:ext cx="1047750" cy="1047750"/>
          </a:xfrm>
          <a:prstGeom prst="rect">
            <a:avLst/>
          </a:prstGeom>
        </p:spPr>
      </p:pic>
      <p:pic>
        <p:nvPicPr>
          <p:cNvPr id="765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EE3D5EA0-4990-4A20-B600-3C9CEB1A5079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8883643" y="8183721"/>
            <a:ext cx="525685" cy="525685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88093" y="1148669"/>
            <a:ext cx="3469698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Take a think!</a:t>
            </a:r>
          </a:p>
        </p:txBody>
      </p:sp>
      <p:sp>
        <p:nvSpPr>
          <p:cNvPr id="2" name="Primary Heading-0">
            <a:extLst>
              <a:ext uri="{FF2B5EF4-FFF2-40B4-BE49-F238E27FC236}">
                <a16:creationId xmlns:a16="http://schemas.microsoft.com/office/drawing/2014/main" id="{956F949A-8C08-42B7-C6CF-97D000E89478}"/>
              </a:ext>
            </a:extLst>
          </p:cNvPr>
          <p:cNvSpPr txBox="1"/>
          <p:nvPr/>
        </p:nvSpPr>
        <p:spPr>
          <a:xfrm>
            <a:off x="11131314" y="4499622"/>
            <a:ext cx="6029325" cy="128746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Have you missed a warranty claim?</a:t>
            </a:r>
          </a:p>
        </p:txBody>
      </p:sp>
      <p:sp>
        <p:nvSpPr>
          <p:cNvPr id="3" name="Primary Heading-0">
            <a:extLst>
              <a:ext uri="{FF2B5EF4-FFF2-40B4-BE49-F238E27FC236}">
                <a16:creationId xmlns:a16="http://schemas.microsoft.com/office/drawing/2014/main" id="{5D92C638-7DFF-C498-358F-D32398152436}"/>
              </a:ext>
            </a:extLst>
          </p:cNvPr>
          <p:cNvSpPr txBox="1"/>
          <p:nvPr/>
        </p:nvSpPr>
        <p:spPr>
          <a:xfrm>
            <a:off x="10529415" y="1119388"/>
            <a:ext cx="6165311" cy="128746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Do you have active warranties? Where are they?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EF893-12B1-95F9-FC8B-23E046513576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39" grpId="0"/>
      <p:bldP spid="741" grpId="0"/>
      <p:bldP spid="743" grpId="0"/>
      <p:bldP spid="747" grpId="0"/>
      <p:bldP spid="751" grpId="0"/>
      <p:bldP spid="753" grpId="0"/>
      <p:bldP spid="755" grpId="0"/>
      <p:bldP spid="755" grpId="1"/>
      <p:bldP spid="757" grpId="0"/>
      <p:bldP spid="759" grpId="0"/>
      <p:bldP spid="763" grpId="0"/>
      <p:bldP spid="765" grpId="0"/>
      <p:bldP spid="769" grpId="0"/>
      <p:bldP spid="2" grpId="0"/>
      <p:bldP spid="2" grpId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23812" y="-4019"/>
            <a:ext cx="18288000" cy="10287000"/>
          </a:xfrm>
          <a:prstGeom prst="rect">
            <a:avLst/>
          </a:prstGeom>
        </p:spPr>
      </p:pic>
      <p:pic>
        <p:nvPicPr>
          <p:cNvPr id="5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8137" y="-4019"/>
            <a:ext cx="10239375" cy="10287000"/>
          </a:xfrm>
          <a:prstGeom prst="rect">
            <a:avLst/>
          </a:prstGeom>
        </p:spPr>
      </p:pic>
      <p:pic>
        <p:nvPicPr>
          <p:cNvPr id="593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AB12BD28-4F43-4577-8AD6-E2FFE8177B8A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95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E1AD86CE-772C-4D1B-8F1E-00BA694BD283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97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356BF7A5-BD60-4AC0-82DD-118B538FD311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5381627" y="2451449"/>
            <a:ext cx="7734300" cy="7124700"/>
          </a:xfrm>
          <a:prstGeom prst="rect">
            <a:avLst/>
          </a:prstGeom>
        </p:spPr>
      </p:pic>
      <p:pic>
        <p:nvPicPr>
          <p:cNvPr id="5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5664784" y="3853226"/>
            <a:ext cx="1038225" cy="1038225"/>
          </a:xfrm>
          <a:prstGeom prst="rect">
            <a:avLst/>
          </a:prstGeom>
        </p:spPr>
      </p:pic>
      <p:sp>
        <p:nvSpPr>
          <p:cNvPr id="60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23133" y="3255055"/>
            <a:ext cx="376237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Numerous paper waste</a:t>
            </a:r>
          </a:p>
        </p:txBody>
      </p:sp>
      <p:sp>
        <p:nvSpPr>
          <p:cNvPr id="60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3655504"/>
            <a:ext cx="3762375" cy="135883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2736"/>
              </a:lnSpc>
            </a:pPr>
            <a:r>
              <a:rPr lang="en-US"/>
              <a:t>Retailers in the United States alone produce millions of pounds of receipt paper each year, a large percentage of which turns straight waste </a:t>
            </a:r>
            <a:endParaRPr lang="en-US" sz="1800" spc="-18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60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901217" y="3638627"/>
            <a:ext cx="1038225" cy="1038225"/>
          </a:xfrm>
          <a:prstGeom prst="rect">
            <a:avLst/>
          </a:prstGeom>
        </p:spPr>
      </p:pic>
      <p:sp>
        <p:nvSpPr>
          <p:cNvPr id="61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52882" y="3288620"/>
            <a:ext cx="3771900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Difficulty to find Receipts and Warranties</a:t>
            </a:r>
          </a:p>
        </p:txBody>
      </p:sp>
      <p:sp>
        <p:nvSpPr>
          <p:cNvPr id="61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52882" y="4130440"/>
            <a:ext cx="4296918" cy="101079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Receipts and warranties are scattered in different places making it hard to manage them.</a:t>
            </a:r>
          </a:p>
        </p:txBody>
      </p:sp>
      <p:pic>
        <p:nvPicPr>
          <p:cNvPr id="6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4784" y="7415576"/>
            <a:ext cx="1038225" cy="1038225"/>
          </a:xfrm>
          <a:prstGeom prst="rect">
            <a:avLst/>
          </a:prstGeom>
        </p:spPr>
      </p:pic>
      <p:sp>
        <p:nvSpPr>
          <p:cNvPr id="61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73559" y="6643765"/>
            <a:ext cx="4579620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Millon's of dollars potentially lost</a:t>
            </a:r>
          </a:p>
        </p:txBody>
      </p:sp>
      <p:sp>
        <p:nvSpPr>
          <p:cNvPr id="620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7044214"/>
            <a:ext cx="376237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2736"/>
              </a:lnSpc>
            </a:pPr>
            <a:r>
              <a:rPr lang="en-US" sz="1800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Consumers often miss warranty claim opportunities losing product values, while retailers lose from managing receipts and warranties operations.</a:t>
            </a:r>
          </a:p>
        </p:txBody>
      </p:sp>
      <p:sp>
        <p:nvSpPr>
          <p:cNvPr id="622" name="Click here to edit title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Traditional Receipts &amp; Warranties</a:t>
            </a:r>
          </a:p>
        </p:txBody>
      </p:sp>
      <p:sp>
        <p:nvSpPr>
          <p:cNvPr id="624" name="Click here to edit label-44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Problems of</a:t>
            </a:r>
          </a:p>
        </p:txBody>
      </p:sp>
      <p:sp>
        <p:nvSpPr>
          <p:cNvPr id="626" name="Click here to edit subtitle-48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Based on research studies</a:t>
            </a:r>
          </a:p>
        </p:txBody>
      </p:sp>
      <p:pic>
        <p:nvPicPr>
          <p:cNvPr id="2" name="Rect">
            <a:extLst>
              <a:ext uri="{FF2B5EF4-FFF2-40B4-BE49-F238E27FC236}">
                <a16:creationId xmlns:a16="http://schemas.microsoft.com/office/drawing/2014/main" id="{AD2D9099-7223-DF7A-8741-148AB711BF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643511" y="7089109"/>
            <a:ext cx="1038225" cy="1038225"/>
          </a:xfrm>
          <a:prstGeom prst="rect">
            <a:avLst/>
          </a:prstGeom>
        </p:spPr>
      </p:pic>
      <p:sp>
        <p:nvSpPr>
          <p:cNvPr id="4" name="Primary Heading-1">
            <a:extLst>
              <a:ext uri="{FF2B5EF4-FFF2-40B4-BE49-F238E27FC236}">
                <a16:creationId xmlns:a16="http://schemas.microsoft.com/office/drawing/2014/main" id="{C42B2AFA-473C-B27A-E312-6E09068735FA}"/>
              </a:ext>
            </a:extLst>
          </p:cNvPr>
          <p:cNvSpPr txBox="1"/>
          <p:nvPr/>
        </p:nvSpPr>
        <p:spPr>
          <a:xfrm>
            <a:off x="12911582" y="6929150"/>
            <a:ext cx="3771900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Untracked and lost data</a:t>
            </a:r>
          </a:p>
        </p:txBody>
      </p:sp>
      <p:sp>
        <p:nvSpPr>
          <p:cNvPr id="5" name="Description of a primary heading-1">
            <a:extLst>
              <a:ext uri="{FF2B5EF4-FFF2-40B4-BE49-F238E27FC236}">
                <a16:creationId xmlns:a16="http://schemas.microsoft.com/office/drawing/2014/main" id="{C5CFE5E2-1E5D-96E3-3031-9631E9FFE6FD}"/>
              </a:ext>
            </a:extLst>
          </p:cNvPr>
          <p:cNvSpPr txBox="1"/>
          <p:nvPr/>
        </p:nvSpPr>
        <p:spPr>
          <a:xfrm>
            <a:off x="12921143" y="7307284"/>
            <a:ext cx="4296918" cy="101079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2736"/>
              </a:lnSpc>
            </a:pPr>
            <a:r>
              <a:rPr lang="en-US" spc="-18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Receipts hold useful data, but without tracking or analysis, the insights remain buried.</a:t>
            </a: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2EDCC4E-11DB-8C33-BB71-161F097F04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4004752"/>
            <a:ext cx="682007" cy="682007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7E2154-C80E-0968-42E6-14C3955FFC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7537694"/>
            <a:ext cx="649039" cy="649039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E71E301-D784-0881-6AFE-AD6E59C886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07" y="3860841"/>
            <a:ext cx="526635" cy="52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4B2C7A-C30A-D2C4-9086-ABBDA94DB77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1836" y1="72461" x2="32324" y2="72461"/>
                        <a14:foregroundMark x1="25195" y1="79785" x2="25586" y2="78809"/>
                        <a14:foregroundMark x1="25000" y1="62305" x2="25586" y2="64258"/>
                        <a14:foregroundMark x1="23242" y1="48535" x2="29980" y2="48340"/>
                        <a14:foregroundMark x1="29980" y1="48340" x2="34180" y2="48340"/>
                        <a14:foregroundMark x1="23145" y1="41602" x2="37988" y2="41895"/>
                        <a14:foregroundMark x1="37988" y1="41895" x2="40039" y2="41602"/>
                        <a14:foregroundMark x1="23633" y1="34961" x2="31348" y2="34668"/>
                        <a14:foregroundMark x1="31348" y1="34668" x2="38086" y2="34766"/>
                        <a14:foregroundMark x1="38086" y1="34766" x2="43359" y2="34766"/>
                        <a14:foregroundMark x1="43359" y1="34766" x2="43750" y2="34766"/>
                        <a14:foregroundMark x1="55176" y1="22461" x2="51367" y2="18848"/>
                        <a14:foregroundMark x1="51367" y1="18848" x2="22070" y2="19043"/>
                        <a14:foregroundMark x1="22070" y1="19043" x2="15234" y2="27441"/>
                        <a14:foregroundMark x1="15234" y1="27441" x2="15332" y2="70508"/>
                        <a14:foregroundMark x1="15332" y1="70508" x2="20801" y2="71680"/>
                        <a14:foregroundMark x1="20801" y1="71680" x2="22852" y2="71191"/>
                        <a14:foregroundMark x1="72852" y1="69629" x2="76074" y2="70703"/>
                        <a14:foregroundMark x1="70898" y1="74805" x2="72461" y2="75977"/>
                        <a14:foregroundMark x1="55371" y1="64844" x2="48145" y2="72363"/>
                        <a14:backgroundMark x1="19434" y1="25684" x2="19434" y2="25684"/>
                        <a14:backgroundMark x1="48535" y1="77051" x2="56934" y2="75977"/>
                        <a14:backgroundMark x1="56934" y1="75977" x2="60449" y2="69824"/>
                        <a14:backgroundMark x1="60449" y1="69824" x2="58984" y2="62012"/>
                        <a14:backgroundMark x1="58984" y1="62012" x2="51953" y2="59180"/>
                        <a14:backgroundMark x1="51953" y1="59180" x2="44531" y2="60840"/>
                        <a14:backgroundMark x1="44531" y1="60840" x2="42383" y2="68750"/>
                        <a14:backgroundMark x1="42383" y1="68750" x2="45020" y2="75391"/>
                        <a14:backgroundMark x1="45020" y1="75391" x2="48535" y2="777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2657" y="7100799"/>
            <a:ext cx="1053576" cy="10535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741EB9-A8CE-7F81-8E38-AD2ECC070F4C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7407 L -3.75E-6 2.96296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.04629 L -3.33333E-6 4.3209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0.0463 L 2.08333E-6 -6.17284E-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9.72222E-7 0.0463 L 9.72222E-7 -2.09877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94444E-6 0.0463 L -1.94444E-6 -4.0740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3.88889E-6 0.0463 L -3.88889E-6 -6.17284E-7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2.08333E-6 0.04629 L 2.08333E-6 1.7284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6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0.0463 L -2.08333E-6 -3.45679E-6 " pathEditMode="relative" rAng="0" ptsTypes="AA">
                                      <p:cBhvr>
                                        <p:cTn id="71" dur="6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6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0.0463 L -2.08333E-6 -2.46914E-7 " pathEditMode="relative" rAng="0" ptsTypes="AA">
                                      <p:cBhvr>
                                        <p:cTn id="76" dur="6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6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0.0463 L -2.08333E-6 -3.58025E-6 " pathEditMode="relative" rAng="0" ptsTypes="AA">
                                      <p:cBhvr>
                                        <p:cTn id="81" dur="6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4.58333E-6 0.0463 L -4.58333E-6 7.40741E-7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5E-6 0.0463 L 2.5E-6 -2.83951E-6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591" grpId="0"/>
      <p:bldP spid="593" grpId="0"/>
      <p:bldP spid="595" grpId="0"/>
      <p:bldP spid="597" grpId="0"/>
      <p:bldP spid="598" grpId="0"/>
      <p:bldP spid="602" grpId="0"/>
      <p:bldP spid="604" grpId="0"/>
      <p:bldP spid="606" grpId="0"/>
      <p:bldP spid="610" grpId="0"/>
      <p:bldP spid="612" grpId="0"/>
      <p:bldP spid="614" grpId="0"/>
      <p:bldP spid="618" grpId="0"/>
      <p:bldP spid="620" grpId="0"/>
      <p:bldP spid="622" grpId="0"/>
      <p:bldP spid="624" grpId="0"/>
      <p:bldP spid="626" grpId="0"/>
      <p:bldP spid="2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7CEFF-86E1-5D2B-4F20-A6432508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Rect">
            <a:extLst>
              <a:ext uri="{FF2B5EF4-FFF2-40B4-BE49-F238E27FC236}">
                <a16:creationId xmlns:a16="http://schemas.microsoft.com/office/drawing/2014/main" id="{3BC8DC47-C247-1A61-EAFF-E957A443A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26671" y="1645653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EEEB0A4B-DFBD-7C1B-2E57-3CC9A27CC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EF614191-4A63-4084-8F34-7B577D4012EB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040511"/>
            <a:ext cx="6217890" cy="5246489"/>
          </a:xfrm>
          <a:prstGeom prst="rect">
            <a:avLst/>
          </a:prstGeom>
        </p:spPr>
      </p:pic>
      <p:pic>
        <p:nvPicPr>
          <p:cNvPr id="460" name="Rect">
            <a:extLst>
              <a:ext uri="{FF2B5EF4-FFF2-40B4-BE49-F238E27FC236}">
                <a16:creationId xmlns:a16="http://schemas.microsoft.com/office/drawing/2014/main" id="{481A072A-3159-953C-E0C3-6277C6B6E0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7452360" y="2103120"/>
            <a:ext cx="10134600" cy="2076450"/>
          </a:xfrm>
          <a:prstGeom prst="rect">
            <a:avLst/>
          </a:prstGeom>
        </p:spPr>
      </p:pic>
      <p:sp>
        <p:nvSpPr>
          <p:cNvPr id="464" name="Name-0">
            <a:extLst>
              <a:ext uri="{FF2B5EF4-FFF2-40B4-BE49-F238E27FC236}">
                <a16:creationId xmlns:a16="http://schemas.microsoft.com/office/drawing/2014/main" id="{AD638E66-5D81-6F9C-BBD7-925C97AC5069}"/>
              </a:ext>
            </a:extLst>
          </p:cNvPr>
          <p:cNvSpPr txBox="1"/>
          <p:nvPr/>
        </p:nvSpPr>
        <p:spPr>
          <a:xfrm>
            <a:off x="9540144" y="2601373"/>
            <a:ext cx="7635335" cy="92320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3672"/>
              </a:lnSpc>
            </a:pPr>
            <a:r>
              <a:rPr lang="en-US" sz="2700" spc="-5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Receipts are still mostly issued in paper form, which are subjected to loss or damage.</a:t>
            </a:r>
          </a:p>
        </p:txBody>
      </p:sp>
      <p:pic>
        <p:nvPicPr>
          <p:cNvPr id="472" name="Rect">
            <a:extLst>
              <a:ext uri="{FF2B5EF4-FFF2-40B4-BE49-F238E27FC236}">
                <a16:creationId xmlns:a16="http://schemas.microsoft.com/office/drawing/2014/main" id="{343A8278-D260-A97B-CEA1-FCACCCBED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7452360" y="4366051"/>
            <a:ext cx="10134600" cy="2076450"/>
          </a:xfrm>
          <a:prstGeom prst="rect">
            <a:avLst/>
          </a:prstGeom>
        </p:spPr>
      </p:pic>
      <p:sp>
        <p:nvSpPr>
          <p:cNvPr id="476" name="Name-1">
            <a:extLst>
              <a:ext uri="{FF2B5EF4-FFF2-40B4-BE49-F238E27FC236}">
                <a16:creationId xmlns:a16="http://schemas.microsoft.com/office/drawing/2014/main" id="{11E237CC-67F2-91D2-E49E-52CD97BC61F1}"/>
              </a:ext>
            </a:extLst>
          </p:cNvPr>
          <p:cNvSpPr txBox="1"/>
          <p:nvPr/>
        </p:nvSpPr>
        <p:spPr>
          <a:xfrm>
            <a:off x="9540145" y="4864513"/>
            <a:ext cx="7787736" cy="92320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3672"/>
              </a:lnSpc>
            </a:pPr>
            <a:r>
              <a:rPr lang="en-US" sz="2700" spc="-5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Existing tools lack intelligence, are fragmented, or business-focused.</a:t>
            </a:r>
          </a:p>
        </p:txBody>
      </p:sp>
      <p:pic>
        <p:nvPicPr>
          <p:cNvPr id="484" name="Rect">
            <a:extLst>
              <a:ext uri="{FF2B5EF4-FFF2-40B4-BE49-F238E27FC236}">
                <a16:creationId xmlns:a16="http://schemas.microsoft.com/office/drawing/2014/main" id="{81F9B403-CA19-9916-B4CA-2A9FC3CFA2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452360" y="6629281"/>
            <a:ext cx="10134600" cy="2076450"/>
          </a:xfrm>
          <a:prstGeom prst="rect">
            <a:avLst/>
          </a:prstGeom>
        </p:spPr>
      </p:pic>
      <p:sp>
        <p:nvSpPr>
          <p:cNvPr id="488" name="Name-2">
            <a:extLst>
              <a:ext uri="{FF2B5EF4-FFF2-40B4-BE49-F238E27FC236}">
                <a16:creationId xmlns:a16="http://schemas.microsoft.com/office/drawing/2014/main" id="{F7CF6ABD-00F5-91F6-4743-DD8593529EB4}"/>
              </a:ext>
            </a:extLst>
          </p:cNvPr>
          <p:cNvSpPr txBox="1"/>
          <p:nvPr/>
        </p:nvSpPr>
        <p:spPr>
          <a:xfrm>
            <a:off x="9540145" y="7127558"/>
            <a:ext cx="7711535" cy="92320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3672"/>
              </a:lnSpc>
            </a:pPr>
            <a:r>
              <a:rPr lang="en-US" sz="2700" spc="-5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No standard method exists to verify product ownership or warranty status reliably.</a:t>
            </a:r>
          </a:p>
        </p:txBody>
      </p:sp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74735EB0-DB18-85F4-7092-5B9A9CFB887E}"/>
              </a:ext>
            </a:extLst>
          </p:cNvPr>
          <p:cNvSpPr txBox="1"/>
          <p:nvPr/>
        </p:nvSpPr>
        <p:spPr>
          <a:xfrm>
            <a:off x="1541194" y="1576806"/>
            <a:ext cx="3627120" cy="135934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54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Problem </a:t>
            </a:r>
          </a:p>
          <a:p>
            <a:pPr algn="l">
              <a:lnSpc>
                <a:spcPts val="5292"/>
              </a:lnSpc>
            </a:pPr>
            <a:r>
              <a:rPr lang="en-US" sz="54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Statement</a:t>
            </a:r>
          </a:p>
        </p:txBody>
      </p:sp>
      <p:pic>
        <p:nvPicPr>
          <p:cNvPr id="3" name="Graphic 2" descr="Receipt with solid fill">
            <a:extLst>
              <a:ext uri="{FF2B5EF4-FFF2-40B4-BE49-F238E27FC236}">
                <a16:creationId xmlns:a16="http://schemas.microsoft.com/office/drawing/2014/main" id="{381B3EF3-CB65-6FF7-E364-5B127FBA1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5300" y="2610174"/>
            <a:ext cx="914400" cy="914400"/>
          </a:xfrm>
          <a:prstGeom prst="rect">
            <a:avLst/>
          </a:prstGeom>
        </p:spPr>
      </p:pic>
      <p:pic>
        <p:nvPicPr>
          <p:cNvPr id="5" name="Graphic 4" descr="Folder Search with solid fill">
            <a:extLst>
              <a:ext uri="{FF2B5EF4-FFF2-40B4-BE49-F238E27FC236}">
                <a16:creationId xmlns:a16="http://schemas.microsoft.com/office/drawing/2014/main" id="{03823100-5C56-3B6D-234C-01434E466E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15300" y="4947076"/>
            <a:ext cx="914400" cy="914400"/>
          </a:xfrm>
          <a:prstGeom prst="rect">
            <a:avLst/>
          </a:prstGeom>
        </p:spPr>
      </p:pic>
      <p:pic>
        <p:nvPicPr>
          <p:cNvPr id="9" name="Graphic 8" descr="Shield Tick with solid fill">
            <a:extLst>
              <a:ext uri="{FF2B5EF4-FFF2-40B4-BE49-F238E27FC236}">
                <a16:creationId xmlns:a16="http://schemas.microsoft.com/office/drawing/2014/main" id="{89385CC4-7CF4-45AF-D133-00F4F22386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300" y="7210306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8975EE-E93B-B11D-A526-038C22686474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2827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0.07407 L -6.94444E-7 2.46914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7407 L 4.72222E-6 2.59259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8889E-6 0.0463 L 1.38889E-6 -1.2345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94444E-6 0.04629 L -1.94444E-6 4.81481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38889E-6 0.04629 L 1.38889E-6 1.35802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38889E-6 0.04629 L 1.38889E-6 3.0864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38889E-6 0.0463 L 1.38889E-6 -3.703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4.72222E-6 0.0463 L 4.72222E-6 -4.32099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38889E-7 0.0463 L -1.38889E-7 -1.23457E-7 " pathEditMode="relative" rAng="0" ptsTypes="AA">
                                      <p:cBhvr>
                                        <p:cTn id="55" dur="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460" grpId="0"/>
      <p:bldP spid="464" grpId="0"/>
      <p:bldP spid="472" grpId="0"/>
      <p:bldP spid="476" grpId="0"/>
      <p:bldP spid="484" grpId="0"/>
      <p:bldP spid="488" grpId="0"/>
      <p:bldP spid="4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3DAD-E9BE-60AD-2DE7-5B321F1BB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Rect">
            <a:extLst>
              <a:ext uri="{FF2B5EF4-FFF2-40B4-BE49-F238E27FC236}">
                <a16:creationId xmlns:a16="http://schemas.microsoft.com/office/drawing/2014/main" id="{2F811515-19F4-D86A-F822-D36C12363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393AAE19-A248-4C1A-C1FC-1E70471B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046690" y="0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CB6631B7-374B-6683-0485-28596E8EF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D447D3F8-93D1-453B-83F5-75E1A01F88BF}">
                <a14:useLocalDpi xmlns:a16="http://schemas.microsoft.com/office/drawing/2014/main" xmlns:asvg="http://schemas.microsoft.com/office/drawing/2016/SVG/main" xmlns:p14="http://schemas.microsoft.com/office/powerpoint/2010/main"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5961965" y="5434516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34EC4AFC-4127-882A-C005-B0D09CCCFF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D28C7F6-BB24-4A95-BEB7-42B481537082}">
                <a14:useLocalDpi xmlns:a16="http://schemas.microsoft.com/office/drawing/2014/main" xmlns:asvg="http://schemas.microsoft.com/office/drawing/2016/SVG/main" xmlns:p14="http://schemas.microsoft.com/office/powerpoint/2010/main"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4603BC-27C5-ED37-4C99-3756C34C36EC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36EE5-F062-CED2-0ED0-915B2400D236}"/>
              </a:ext>
            </a:extLst>
          </p:cNvPr>
          <p:cNvSpPr/>
          <p:nvPr/>
        </p:nvSpPr>
        <p:spPr>
          <a:xfrm>
            <a:off x="3273746" y="3504188"/>
            <a:ext cx="11740508" cy="4307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200 Members survey</a:t>
            </a:r>
          </a:p>
          <a:p>
            <a:pPr algn="ctr"/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44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7407 L 2.77556E-17 2.22222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7407 L 4.72222E-6 0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0.07408 L -1.52778E-6 -1.60494E-6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8" grpId="0"/>
      <p:bldP spid="320" grpId="0"/>
      <p:bldP spid="3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096250" y="-17803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D447D3F8-93D1-453B-83F5-75E1A01F88BF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15961965" y="5434516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D28C7F6-BB24-4A95-BEB7-42B481537082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07790" y="1289255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How do you store &amp; manage receipts and warranties? </a:t>
            </a:r>
          </a:p>
        </p:txBody>
      </p:sp>
      <p:sp>
        <p:nvSpPr>
          <p:cNvPr id="376" name="Click here to edit label-48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Survey Questions 200 participant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9F675-6722-0592-5AAC-A4E0D18E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641" t="15775" r="36766" b="-630"/>
          <a:stretch/>
        </p:blipFill>
        <p:spPr>
          <a:xfrm>
            <a:off x="3672961" y="2148201"/>
            <a:ext cx="6885710" cy="5714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91AB89-62CA-4315-CBC4-67BE5B6C0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847" y="7999501"/>
            <a:ext cx="3174250" cy="13666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3FF2CE-8CB2-7446-5FE4-7603C89C5BB5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7407 L 2.77556E-17 2.22222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7408 L 3.75E-6 -2.46914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0.07408 L -1.52778E-6 -1.60494E-6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7778E-6 0.04629 L -2.77778E-6 2.83951E-6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0.0463 L -2.08333E-6 -2.46914E-7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8" grpId="0"/>
      <p:bldP spid="320" grpId="0"/>
      <p:bldP spid="322" grpId="0"/>
      <p:bldP spid="374" grpId="0"/>
      <p:bldP spid="3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2EEE8-47DE-CE19-481C-BB8F9EE52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Rect">
            <a:extLst>
              <a:ext uri="{FF2B5EF4-FFF2-40B4-BE49-F238E27FC236}">
                <a16:creationId xmlns:a16="http://schemas.microsoft.com/office/drawing/2014/main" id="{0A43E82F-0377-CCAE-3859-767AEA9F5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54561706-AD86-29EA-8D49-2B7C1DEAF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D28C7F6-BB24-4A95-BEB7-42B481537082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D984AE61-B0C7-CA9A-CD04-510475BD7307}"/>
              </a:ext>
            </a:extLst>
          </p:cNvPr>
          <p:cNvSpPr txBox="1"/>
          <p:nvPr/>
        </p:nvSpPr>
        <p:spPr>
          <a:xfrm>
            <a:off x="1607790" y="1289255"/>
            <a:ext cx="15516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Rank the features of a receipt system that would be most valuable to you:</a:t>
            </a:r>
          </a:p>
        </p:txBody>
      </p:sp>
      <p:sp>
        <p:nvSpPr>
          <p:cNvPr id="376" name="Click here to edit label-482">
            <a:extLst>
              <a:ext uri="{FF2B5EF4-FFF2-40B4-BE49-F238E27FC236}">
                <a16:creationId xmlns:a16="http://schemas.microsoft.com/office/drawing/2014/main" id="{A68F1D7B-46CF-6F22-12D1-DB38317E8C18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Survey Questions 200 participant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99F91-65F0-8AD7-D1CC-82A15F02B3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350"/>
          <a:stretch/>
        </p:blipFill>
        <p:spPr>
          <a:xfrm>
            <a:off x="1717964" y="4452095"/>
            <a:ext cx="16112836" cy="4877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D049A7-2A9D-399B-B1C4-172A8443B3A6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7047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7407 L 2.77556E-17 2.22222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7778E-6 0.0463 L -2.77778E-6 -1.85185E-6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0.0463 L -2.08333E-6 -2.46914E-7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22" grpId="0"/>
      <p:bldP spid="374" grpId="0"/>
      <p:bldP spid="3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F9257-AB4E-43D3-9592-8CA5DE3DA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Rect">
            <a:extLst>
              <a:ext uri="{FF2B5EF4-FFF2-40B4-BE49-F238E27FC236}">
                <a16:creationId xmlns:a16="http://schemas.microsoft.com/office/drawing/2014/main" id="{6AF6DF2A-156F-51F5-D4B2-98D22F0C1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6960F487-F78D-4CEF-3EDC-727DC7992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D28C7F6-BB24-4A95-BEB7-42B481537082}">
                <a14:useLocalDpi xmlns="" xmlns:a14="http://schemas.microsoft.com/office/drawing/2010/main" xmlns:p14="http://schemas.microsoft.com/office/powerpoint/2010/main" xmlns:asvg="http://schemas.microsoft.com/office/drawing/2016/SVG/main" xmlns:a16="http://schemas.microsoft.com/office/drawing/2014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14148BF4-D26A-B00B-C816-CFFD1A2CF797}"/>
              </a:ext>
            </a:extLst>
          </p:cNvPr>
          <p:cNvSpPr txBox="1"/>
          <p:nvPr/>
        </p:nvSpPr>
        <p:spPr>
          <a:xfrm>
            <a:off x="1607790" y="1289255"/>
            <a:ext cx="15516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Rank the features of a warranty system that would be MOST valuable to you:</a:t>
            </a:r>
          </a:p>
        </p:txBody>
      </p:sp>
      <p:sp>
        <p:nvSpPr>
          <p:cNvPr id="376" name="Click here to edit label-482">
            <a:extLst>
              <a:ext uri="{FF2B5EF4-FFF2-40B4-BE49-F238E27FC236}">
                <a16:creationId xmlns:a16="http://schemas.microsoft.com/office/drawing/2014/main" id="{BD1F3B22-3975-A5FE-5297-DC21EC5FB776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Survey Questions 200 participant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8D4CA-B20E-5974-1027-C40FD065C9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764"/>
          <a:stretch/>
        </p:blipFill>
        <p:spPr>
          <a:xfrm>
            <a:off x="1538516" y="4503466"/>
            <a:ext cx="16062323" cy="4518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A5AD9F-65E6-AECC-8D5F-59B20F079CA4}"/>
              </a:ext>
            </a:extLst>
          </p:cNvPr>
          <p:cNvSpPr/>
          <p:nvPr/>
        </p:nvSpPr>
        <p:spPr>
          <a:xfrm>
            <a:off x="65206" y="9707217"/>
            <a:ext cx="608212" cy="438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585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7407 L 2.77556E-17 2.22222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7778E-6 0.0463 L -2.77778E-6 -1.85185E-6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0.0463 L -2.08333E-6 -2.46914E-7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22" grpId="0"/>
      <p:bldP spid="374" grpId="0"/>
      <p:bldP spid="37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855343b-5261-4afc-a17c-d4c130fbaa8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89A625C5B6364BB7302BED22ED65DA" ma:contentTypeVersion="17" ma:contentTypeDescription="Create a new document." ma:contentTypeScope="" ma:versionID="18eac5091f4a4e175627c5cc22bb488f">
  <xsd:schema xmlns:xsd="http://www.w3.org/2001/XMLSchema" xmlns:xs="http://www.w3.org/2001/XMLSchema" xmlns:p="http://schemas.microsoft.com/office/2006/metadata/properties" xmlns:ns3="7855343b-5261-4afc-a17c-d4c130fbaa85" xmlns:ns4="72f917e0-5d36-43ac-975d-26afa4cf7fc0" targetNamespace="http://schemas.microsoft.com/office/2006/metadata/properties" ma:root="true" ma:fieldsID="5c01af82c54e48f728bb69a11c29348b" ns3:_="" ns4:_="">
    <xsd:import namespace="7855343b-5261-4afc-a17c-d4c130fbaa85"/>
    <xsd:import namespace="72f917e0-5d36-43ac-975d-26afa4cf7f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343b-5261-4afc-a17c-d4c130fbaa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f917e0-5d36-43ac-975d-26afa4cf7f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5B7934-B4BA-41F4-BD25-35B314D15AF6}">
  <ds:schemaRefs>
    <ds:schemaRef ds:uri="http://schemas.microsoft.com/office/2006/documentManagement/types"/>
    <ds:schemaRef ds:uri="http://purl.org/dc/dcmitype/"/>
    <ds:schemaRef ds:uri="7855343b-5261-4afc-a17c-d4c130fbaa85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2f917e0-5d36-43ac-975d-26afa4cf7fc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C2EF0D-9C1E-4C28-93A6-6AFE57A1C8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E24DEF-4ADD-476B-BFD2-ABA1FD9B3D3E}">
  <ds:schemaRefs>
    <ds:schemaRef ds:uri="72f917e0-5d36-43ac-975d-26afa4cf7fc0"/>
    <ds:schemaRef ds:uri="7855343b-5261-4afc-a17c-d4c130fbaa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26137b5-e313-46d1-9b2f-026ecb50c842}" enabled="0" method="" siteId="{026137b5-e313-46d1-9b2f-026ecb50c84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805</Words>
  <Application>Microsoft Office PowerPoint</Application>
  <PresentationFormat>Custom</PresentationFormat>
  <Paragraphs>145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IBM Plex Serif SemiBold</vt:lpstr>
      <vt:lpstr>Calibri Light</vt:lpstr>
      <vt:lpstr>Noto Serif SemiBold</vt:lpstr>
      <vt:lpstr>Arial</vt:lpstr>
      <vt:lpstr>IBM Plex Sans</vt:lpstr>
      <vt:lpstr>Calibri</vt:lpstr>
      <vt:lpstr>Aptos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HUSAIN ALI AHMED NOOH</cp:lastModifiedBy>
  <cp:revision>2</cp:revision>
  <dcterms:created xsi:type="dcterms:W3CDTF">2024-12-04T05:07:27Z</dcterms:created>
  <dcterms:modified xsi:type="dcterms:W3CDTF">2025-07-10T07:43:50Z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0x0101000D89A625C5B6364BB7302BED22ED65DA</vt:lpwstr>
  </property>
</Properties>
</file>